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legacyDocTextInfo.bin" ContentType="application/vnd.ms-office.legacyDocTextInfo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bin" ContentType="application/vnd.ms-office.legacyDiagramText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256" r:id="rId2"/>
    <p:sldId id="259" r:id="rId3"/>
    <p:sldId id="269" r:id="rId4"/>
    <p:sldId id="276" r:id="rId5"/>
    <p:sldId id="271" r:id="rId6"/>
    <p:sldId id="277" r:id="rId7"/>
    <p:sldId id="270" r:id="rId8"/>
    <p:sldId id="278" r:id="rId9"/>
    <p:sldId id="272" r:id="rId10"/>
    <p:sldId id="279" r:id="rId11"/>
    <p:sldId id="273" r:id="rId12"/>
    <p:sldId id="280" r:id="rId13"/>
    <p:sldId id="274" r:id="rId14"/>
    <p:sldId id="275" r:id="rId15"/>
  </p:sldIdLst>
  <p:sldSz cx="9144000" cy="6858000" type="screen4x3"/>
  <p:notesSz cx="6797675" cy="9926638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</p:showPr>
  <p:clrMru>
    <a:srgbClr val="DECB6C"/>
    <a:srgbClr val="FFFFFF"/>
    <a:srgbClr val="B2B2B2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9" autoAdjust="0"/>
    <p:restoredTop sz="94775" autoAdjust="0"/>
  </p:normalViewPr>
  <p:slideViewPr>
    <p:cSldViewPr>
      <p:cViewPr>
        <p:scale>
          <a:sx n="80" d="100"/>
          <a:sy n="80" d="100"/>
        </p:scale>
        <p:origin x="-132" y="60"/>
      </p:cViewPr>
      <p:guideLst>
        <p:guide orient="horz" pos="3984"/>
        <p:guide pos="91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46" d="100"/>
          <a:sy n="46" d="100"/>
        </p:scale>
        <p:origin x="-2004" y="-114"/>
      </p:cViewPr>
      <p:guideLst>
        <p:guide orient="horz" pos="3127"/>
        <p:guide pos="2141"/>
      </p:guideLst>
    </p:cSldViewPr>
  </p:notesViewPr>
  <p:gridSpacing cx="36868100" cy="368681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microsoft.com/office/2006/relationships/legacyDocTextInfo" Target="legacyDocTextInfo.bin"/></Relationships>
</file>

<file path=ppt/drawings/_rels/vmlDrawing1.vml.rels><?xml version="1.0" encoding="UTF-8" standalone="yes"?>
<Relationships xmlns="http://schemas.openxmlformats.org/package/2006/relationships"><Relationship Id="rId8" Type="http://schemas.microsoft.com/office/2006/relationships/legacyDiagramText" Target="legacyDiagramText8.bin"/><Relationship Id="rId13" Type="http://schemas.microsoft.com/office/2006/relationships/legacyDiagramText" Target="legacyDiagramText13.bin"/><Relationship Id="rId3" Type="http://schemas.microsoft.com/office/2006/relationships/legacyDiagramText" Target="legacyDiagramText3.bin"/><Relationship Id="rId7" Type="http://schemas.microsoft.com/office/2006/relationships/legacyDiagramText" Target="legacyDiagramText7.bin"/><Relationship Id="rId12" Type="http://schemas.microsoft.com/office/2006/relationships/legacyDiagramText" Target="legacyDiagramText12.bin"/><Relationship Id="rId2" Type="http://schemas.microsoft.com/office/2006/relationships/legacyDiagramText" Target="legacyDiagramText2.bin"/><Relationship Id="rId1" Type="http://schemas.microsoft.com/office/2006/relationships/legacyDiagramText" Target="legacyDiagramText1.bin"/><Relationship Id="rId6" Type="http://schemas.microsoft.com/office/2006/relationships/legacyDiagramText" Target="legacyDiagramText6.bin"/><Relationship Id="rId11" Type="http://schemas.microsoft.com/office/2006/relationships/legacyDiagramText" Target="legacyDiagramText11.bin"/><Relationship Id="rId5" Type="http://schemas.microsoft.com/office/2006/relationships/legacyDiagramText" Target="legacyDiagramText5.bin"/><Relationship Id="rId10" Type="http://schemas.microsoft.com/office/2006/relationships/legacyDiagramText" Target="legacyDiagramText10.bin"/><Relationship Id="rId4" Type="http://schemas.microsoft.com/office/2006/relationships/legacyDiagramText" Target="legacyDiagramText4.bin"/><Relationship Id="rId9" Type="http://schemas.microsoft.com/office/2006/relationships/legacyDiagramText" Target="legacyDiagramText9.bin"/><Relationship Id="rId14" Type="http://schemas.microsoft.com/office/2006/relationships/legacyDiagramText" Target="legacyDiagramText14.bin"/></Relationships>
</file>

<file path=ppt/drawings/_rels/vmlDrawing2.vml.rels><?xml version="1.0" encoding="UTF-8" standalone="yes"?>
<Relationships xmlns="http://schemas.openxmlformats.org/package/2006/relationships"><Relationship Id="rId3" Type="http://schemas.microsoft.com/office/2006/relationships/legacyDiagramText" Target="legacyDiagramText17.bin"/><Relationship Id="rId2" Type="http://schemas.microsoft.com/office/2006/relationships/legacyDiagramText" Target="legacyDiagramText16.bin"/><Relationship Id="rId1" Type="http://schemas.microsoft.com/office/2006/relationships/legacyDiagramText" Target="legacyDiagramText15.bin"/><Relationship Id="rId4" Type="http://schemas.microsoft.com/office/2006/relationships/legacyDiagramText" Target="legacyDiagramText18.bin"/></Relationships>
</file>

<file path=ppt/drawings/_rels/vmlDrawing3.vml.rels><?xml version="1.0" encoding="UTF-8" standalone="yes"?>
<Relationships xmlns="http://schemas.openxmlformats.org/package/2006/relationships"><Relationship Id="rId3" Type="http://schemas.microsoft.com/office/2006/relationships/legacyDiagramText" Target="legacyDiagramText21.bin"/><Relationship Id="rId7" Type="http://schemas.microsoft.com/office/2006/relationships/legacyDiagramText" Target="legacyDiagramText25.bin"/><Relationship Id="rId2" Type="http://schemas.microsoft.com/office/2006/relationships/legacyDiagramText" Target="legacyDiagramText20.bin"/><Relationship Id="rId1" Type="http://schemas.microsoft.com/office/2006/relationships/legacyDiagramText" Target="legacyDiagramText19.bin"/><Relationship Id="rId6" Type="http://schemas.microsoft.com/office/2006/relationships/legacyDiagramText" Target="legacyDiagramText24.bin"/><Relationship Id="rId5" Type="http://schemas.microsoft.com/office/2006/relationships/legacyDiagramText" Target="legacyDiagramText23.bin"/><Relationship Id="rId4" Type="http://schemas.microsoft.com/office/2006/relationships/legacyDiagramText" Target="legacyDiagramText22.bin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41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29750"/>
            <a:ext cx="2946400" cy="496888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pPr>
              <a:defRPr/>
            </a:pPr>
            <a:r>
              <a:rPr lang="en-US" smtClean="0"/>
              <a:t>30-08-2009</a:t>
            </a:r>
            <a:endParaRPr lang="en-US"/>
          </a:p>
        </p:txBody>
      </p:sp>
      <p:sp>
        <p:nvSpPr>
          <p:cNvPr id="1741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29750"/>
            <a:ext cx="2946400" cy="496888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pPr>
              <a:defRPr/>
            </a:pPr>
            <a:fld id="{21CA450B-9492-4860-B5FE-FBD8CA6E9D98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4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914400" y="750888"/>
            <a:ext cx="4965700" cy="3722687"/>
          </a:xfrm>
          <a:prstGeom prst="rect">
            <a:avLst/>
          </a:prstGeom>
          <a:noFill/>
          <a:ln w="12700" cap="sq">
            <a:solidFill>
              <a:schemeClr val="tx1"/>
            </a:solidFill>
            <a:miter lim="800000"/>
            <a:headEnd/>
            <a:tailEnd/>
          </a:ln>
        </p:spPr>
      </p:sp>
      <p:sp>
        <p:nvSpPr>
          <p:cNvPr id="205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4875"/>
            <a:ext cx="4984750" cy="446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2056" name="Rectangle 8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7" name="Rectangle 9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8" name="Rectangle 10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9750"/>
            <a:ext cx="2946400" cy="496888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pPr>
              <a:defRPr/>
            </a:pPr>
            <a:r>
              <a:rPr lang="en-US" smtClean="0"/>
              <a:t>30-08-2009</a:t>
            </a:r>
            <a:endParaRPr lang="en-US"/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29750"/>
            <a:ext cx="2946400" cy="496888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pPr>
              <a:defRPr/>
            </a:pPr>
            <a:fld id="{35D8A689-7BEE-4E2A-965F-79484E738725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1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CABBEDC-403B-4937-BA2A-4F8D1D688FFA}" type="slidenum">
              <a:rPr lang="en-US" smtClean="0"/>
              <a:pPr/>
              <a:t>1</a:t>
            </a:fld>
            <a:endParaRPr lang="en-US" smtClean="0"/>
          </a:p>
        </p:txBody>
      </p:sp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50888"/>
            <a:ext cx="4962525" cy="3722687"/>
          </a:xfrm>
          <a:ln/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pt-PT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1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BA08E7E-7C30-4122-AF1F-E78DD88F49A6}" type="slidenum">
              <a:rPr lang="en-US" smtClean="0"/>
              <a:pPr/>
              <a:t>10</a:t>
            </a:fld>
            <a:endParaRPr lang="en-US" smtClean="0"/>
          </a:p>
        </p:txBody>
      </p:sp>
      <p:sp>
        <p:nvSpPr>
          <p:cNvPr id="286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50888"/>
            <a:ext cx="4962525" cy="3722687"/>
          </a:xfrm>
          <a:ln/>
        </p:spPr>
      </p:sp>
      <p:sp>
        <p:nvSpPr>
          <p:cNvPr id="286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pt-PT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1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270595E-7B3E-4876-B158-C0DFEDFB526F}" type="slidenum">
              <a:rPr lang="en-US" smtClean="0"/>
              <a:pPr/>
              <a:t>11</a:t>
            </a:fld>
            <a:endParaRPr lang="en-US" smtClean="0"/>
          </a:p>
        </p:txBody>
      </p:sp>
      <p:sp>
        <p:nvSpPr>
          <p:cNvPr id="29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50888"/>
            <a:ext cx="4962525" cy="3722687"/>
          </a:xfrm>
          <a:ln/>
        </p:spPr>
      </p:sp>
      <p:sp>
        <p:nvSpPr>
          <p:cNvPr id="297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pt-PT" dirty="0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1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10FF9C4-BA8D-4777-AB85-39CE9FEF580A}" type="slidenum">
              <a:rPr lang="en-US" smtClean="0"/>
              <a:pPr/>
              <a:t>12</a:t>
            </a:fld>
            <a:endParaRPr lang="en-US" smtClean="0"/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50888"/>
            <a:ext cx="4962525" cy="3722687"/>
          </a:xfrm>
          <a:ln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pt-PT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1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F5A6ECC-BD6F-46F6-AA80-DA0AA3CBCEAD}" type="slidenum">
              <a:rPr lang="en-US" smtClean="0"/>
              <a:pPr/>
              <a:t>13</a:t>
            </a:fld>
            <a:endParaRPr lang="en-US" smtClean="0"/>
          </a:p>
        </p:txBody>
      </p:sp>
      <p:sp>
        <p:nvSpPr>
          <p:cNvPr id="317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50888"/>
            <a:ext cx="4962525" cy="3722687"/>
          </a:xfrm>
          <a:ln/>
        </p:spPr>
      </p:sp>
      <p:sp>
        <p:nvSpPr>
          <p:cNvPr id="317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pt-PT" dirty="0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1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FDCB3CD-619C-46D0-8CBB-9A7350279B8A}" type="slidenum">
              <a:rPr lang="en-US" smtClean="0"/>
              <a:pPr/>
              <a:t>14</a:t>
            </a:fld>
            <a:endParaRPr lang="en-US" smtClean="0"/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50888"/>
            <a:ext cx="4962525" cy="3722687"/>
          </a:xfrm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pt-PT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1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27418EA-BD0C-478B-9848-4B0B1E96C352}" type="slidenum">
              <a:rPr lang="en-US" smtClean="0"/>
              <a:pPr/>
              <a:t>2</a:t>
            </a:fld>
            <a:endParaRPr lang="en-US" smtClean="0"/>
          </a:p>
        </p:txBody>
      </p:sp>
      <p:sp>
        <p:nvSpPr>
          <p:cNvPr id="204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50888"/>
            <a:ext cx="4962525" cy="3722687"/>
          </a:xfrm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pt-PT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1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9E1493C-A117-4F9D-8C8D-9CFA0C1181D2}" type="slidenum">
              <a:rPr lang="en-US" smtClean="0"/>
              <a:pPr/>
              <a:t>3</a:t>
            </a:fld>
            <a:endParaRPr lang="en-US" smtClean="0"/>
          </a:p>
        </p:txBody>
      </p:sp>
      <p:sp>
        <p:nvSpPr>
          <p:cNvPr id="215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50888"/>
            <a:ext cx="4962525" cy="3722687"/>
          </a:xfrm>
          <a:ln/>
        </p:spPr>
      </p:sp>
      <p:sp>
        <p:nvSpPr>
          <p:cNvPr id="215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pt-PT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1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72AAA20-D350-4A84-A955-21A92EC60B68}" type="slidenum">
              <a:rPr lang="en-US" smtClean="0"/>
              <a:pPr/>
              <a:t>4</a:t>
            </a:fld>
            <a:endParaRPr lang="en-US" smtClean="0"/>
          </a:p>
        </p:txBody>
      </p:sp>
      <p:sp>
        <p:nvSpPr>
          <p:cNvPr id="22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50888"/>
            <a:ext cx="4962525" cy="3722687"/>
          </a:xfrm>
          <a:ln/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pt-PT" dirty="0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1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C978E67-4996-4134-BBAB-B480B90B85FE}" type="slidenum">
              <a:rPr lang="en-US" smtClean="0"/>
              <a:pPr/>
              <a:t>5</a:t>
            </a:fld>
            <a:endParaRPr lang="en-US" smtClean="0"/>
          </a:p>
        </p:txBody>
      </p:sp>
      <p:sp>
        <p:nvSpPr>
          <p:cNvPr id="23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50888"/>
            <a:ext cx="4962525" cy="3722687"/>
          </a:xfrm>
          <a:ln/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pt-PT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1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1553D83-1EB3-478B-811B-220FF46D293C}" type="slidenum">
              <a:rPr lang="en-US" smtClean="0"/>
              <a:pPr/>
              <a:t>6</a:t>
            </a:fld>
            <a:endParaRPr lang="en-US" smtClean="0"/>
          </a:p>
        </p:txBody>
      </p:sp>
      <p:sp>
        <p:nvSpPr>
          <p:cNvPr id="245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50888"/>
            <a:ext cx="4962525" cy="3722687"/>
          </a:xfrm>
          <a:ln/>
        </p:spPr>
      </p:sp>
      <p:sp>
        <p:nvSpPr>
          <p:cNvPr id="245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pt-PT" dirty="0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1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836017D-95F0-4520-8A94-70150278D626}" type="slidenum">
              <a:rPr lang="en-US" smtClean="0"/>
              <a:pPr/>
              <a:t>7</a:t>
            </a:fld>
            <a:endParaRPr lang="en-US" smtClean="0"/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50888"/>
            <a:ext cx="4962525" cy="3722687"/>
          </a:xfrm>
          <a:ln/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pt-PT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1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ED3DC2-F702-4076-8A0E-6274545431E3}" type="slidenum">
              <a:rPr lang="en-US" smtClean="0"/>
              <a:pPr/>
              <a:t>8</a:t>
            </a:fld>
            <a:endParaRPr lang="en-US" smtClean="0"/>
          </a:p>
        </p:txBody>
      </p:sp>
      <p:sp>
        <p:nvSpPr>
          <p:cNvPr id="266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50888"/>
            <a:ext cx="4962525" cy="3722687"/>
          </a:xfrm>
          <a:ln/>
        </p:spPr>
      </p:sp>
      <p:sp>
        <p:nvSpPr>
          <p:cNvPr id="266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pt-PT" dirty="0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1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56BA88E-E423-458D-9BB5-04C78AEF439C}" type="slidenum">
              <a:rPr lang="en-US" smtClean="0"/>
              <a:pPr/>
              <a:t>9</a:t>
            </a:fld>
            <a:endParaRPr lang="en-US" smtClean="0"/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50888"/>
            <a:ext cx="4962525" cy="3722687"/>
          </a:xfrm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pt-PT" dirty="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57"/>
          <p:cNvGrpSpPr>
            <a:grpSpLocks/>
          </p:cNvGrpSpPr>
          <p:nvPr/>
        </p:nvGrpSpPr>
        <p:grpSpPr bwMode="auto">
          <a:xfrm>
            <a:off x="0" y="0"/>
            <a:ext cx="1557338" cy="6878638"/>
            <a:chOff x="0" y="-6"/>
            <a:chExt cx="981" cy="4333"/>
          </a:xfrm>
        </p:grpSpPr>
        <p:sp>
          <p:nvSpPr>
            <p:cNvPr id="5" name="Rectangle 58"/>
            <p:cNvSpPr>
              <a:spLocks noChangeArrowheads="1"/>
            </p:cNvSpPr>
            <p:nvPr/>
          </p:nvSpPr>
          <p:spPr bwMode="auto">
            <a:xfrm>
              <a:off x="453" y="2151"/>
              <a:ext cx="114" cy="2170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pt-PT"/>
            </a:p>
          </p:txBody>
        </p:sp>
        <p:sp>
          <p:nvSpPr>
            <p:cNvPr id="6" name="Rectangle 59"/>
            <p:cNvSpPr>
              <a:spLocks noChangeArrowheads="1"/>
            </p:cNvSpPr>
            <p:nvPr/>
          </p:nvSpPr>
          <p:spPr bwMode="auto">
            <a:xfrm>
              <a:off x="0" y="2151"/>
              <a:ext cx="221" cy="2170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92075" tIns="46038" rIns="92075" bIns="46038" anchor="ctr"/>
            <a:lstStyle/>
            <a:p>
              <a:pPr eaLnBrk="0" hangingPunct="0">
                <a:spcBef>
                  <a:spcPct val="50000"/>
                </a:spcBef>
                <a:defRPr/>
              </a:pPr>
              <a:endParaRPr kumimoji="1" lang="pt-PT"/>
            </a:p>
          </p:txBody>
        </p:sp>
        <p:sp>
          <p:nvSpPr>
            <p:cNvPr id="7" name="Rectangle 60"/>
            <p:cNvSpPr>
              <a:spLocks noChangeArrowheads="1"/>
            </p:cNvSpPr>
            <p:nvPr/>
          </p:nvSpPr>
          <p:spPr bwMode="auto">
            <a:xfrm>
              <a:off x="222" y="2151"/>
              <a:ext cx="231" cy="2170"/>
            </a:xfrm>
            <a:prstGeom prst="rect">
              <a:avLst/>
            </a:pr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pt-PT"/>
            </a:p>
          </p:txBody>
        </p:sp>
        <p:sp>
          <p:nvSpPr>
            <p:cNvPr id="8" name="Rectangle 61"/>
            <p:cNvSpPr>
              <a:spLocks noChangeArrowheads="1"/>
            </p:cNvSpPr>
            <p:nvPr/>
          </p:nvSpPr>
          <p:spPr bwMode="auto">
            <a:xfrm>
              <a:off x="567" y="2160"/>
              <a:ext cx="204" cy="2161"/>
            </a:xfrm>
            <a:prstGeom prst="rect">
              <a:avLst/>
            </a:pr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92075" tIns="46038" rIns="92075" bIns="46038" anchor="ctr"/>
            <a:lstStyle/>
            <a:p>
              <a:pPr eaLnBrk="0" hangingPunct="0">
                <a:spcBef>
                  <a:spcPct val="50000"/>
                </a:spcBef>
                <a:defRPr/>
              </a:pPr>
              <a:endParaRPr kumimoji="1" lang="pt-PT"/>
            </a:p>
          </p:txBody>
        </p:sp>
        <p:sp>
          <p:nvSpPr>
            <p:cNvPr id="9" name="Freeform 62"/>
            <p:cNvSpPr>
              <a:spLocks/>
            </p:cNvSpPr>
            <p:nvPr/>
          </p:nvSpPr>
          <p:spPr bwMode="auto">
            <a:xfrm>
              <a:off x="222" y="2636"/>
              <a:ext cx="344" cy="647"/>
            </a:xfrm>
            <a:custGeom>
              <a:avLst/>
              <a:gdLst/>
              <a:ahLst/>
              <a:cxnLst>
                <a:cxn ang="0">
                  <a:pos x="343" y="52"/>
                </a:cxn>
                <a:cxn ang="0">
                  <a:pos x="343" y="194"/>
                </a:cxn>
                <a:cxn ang="0">
                  <a:pos x="335" y="188"/>
                </a:cxn>
                <a:cxn ang="0">
                  <a:pos x="315" y="188"/>
                </a:cxn>
                <a:cxn ang="0">
                  <a:pos x="300" y="194"/>
                </a:cxn>
                <a:cxn ang="0">
                  <a:pos x="284" y="209"/>
                </a:cxn>
                <a:cxn ang="0">
                  <a:pos x="242" y="261"/>
                </a:cxn>
                <a:cxn ang="0">
                  <a:pos x="146" y="366"/>
                </a:cxn>
                <a:cxn ang="0">
                  <a:pos x="50" y="475"/>
                </a:cxn>
                <a:cxn ang="0">
                  <a:pos x="30" y="505"/>
                </a:cxn>
                <a:cxn ang="0">
                  <a:pos x="17" y="535"/>
                </a:cxn>
                <a:cxn ang="0">
                  <a:pos x="10" y="582"/>
                </a:cxn>
                <a:cxn ang="0">
                  <a:pos x="0" y="646"/>
                </a:cxn>
                <a:cxn ang="0">
                  <a:pos x="0" y="365"/>
                </a:cxn>
                <a:cxn ang="0">
                  <a:pos x="5" y="392"/>
                </a:cxn>
                <a:cxn ang="0">
                  <a:pos x="10" y="404"/>
                </a:cxn>
                <a:cxn ang="0">
                  <a:pos x="20" y="410"/>
                </a:cxn>
                <a:cxn ang="0">
                  <a:pos x="30" y="413"/>
                </a:cxn>
                <a:cxn ang="0">
                  <a:pos x="45" y="413"/>
                </a:cxn>
                <a:cxn ang="0">
                  <a:pos x="60" y="407"/>
                </a:cxn>
                <a:cxn ang="0">
                  <a:pos x="257" y="190"/>
                </a:cxn>
                <a:cxn ang="0">
                  <a:pos x="297" y="138"/>
                </a:cxn>
                <a:cxn ang="0">
                  <a:pos x="312" y="111"/>
                </a:cxn>
                <a:cxn ang="0">
                  <a:pos x="325" y="84"/>
                </a:cxn>
                <a:cxn ang="0">
                  <a:pos x="335" y="39"/>
                </a:cxn>
                <a:cxn ang="0">
                  <a:pos x="343" y="0"/>
                </a:cxn>
                <a:cxn ang="0">
                  <a:pos x="343" y="117"/>
                </a:cxn>
              </a:cxnLst>
              <a:rect l="0" t="0" r="r" b="b"/>
              <a:pathLst>
                <a:path w="344" h="647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1"/>
                  </a:lnTo>
                  <a:lnTo>
                    <a:pt x="146" y="366"/>
                  </a:lnTo>
                  <a:lnTo>
                    <a:pt x="50" y="475"/>
                  </a:lnTo>
                  <a:lnTo>
                    <a:pt x="30" y="505"/>
                  </a:lnTo>
                  <a:lnTo>
                    <a:pt x="17" y="535"/>
                  </a:lnTo>
                  <a:lnTo>
                    <a:pt x="10" y="582"/>
                  </a:lnTo>
                  <a:lnTo>
                    <a:pt x="0" y="646"/>
                  </a:lnTo>
                  <a:lnTo>
                    <a:pt x="0" y="365"/>
                  </a:lnTo>
                  <a:lnTo>
                    <a:pt x="5" y="392"/>
                  </a:lnTo>
                  <a:lnTo>
                    <a:pt x="10" y="404"/>
                  </a:lnTo>
                  <a:lnTo>
                    <a:pt x="20" y="410"/>
                  </a:lnTo>
                  <a:lnTo>
                    <a:pt x="30" y="413"/>
                  </a:lnTo>
                  <a:lnTo>
                    <a:pt x="45" y="413"/>
                  </a:lnTo>
                  <a:lnTo>
                    <a:pt x="60" y="407"/>
                  </a:lnTo>
                  <a:lnTo>
                    <a:pt x="257" y="190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pPr>
                <a:defRPr/>
              </a:pPr>
              <a:endParaRPr lang="pt-PT"/>
            </a:p>
          </p:txBody>
        </p:sp>
        <p:sp>
          <p:nvSpPr>
            <p:cNvPr id="10" name="Freeform 63"/>
            <p:cNvSpPr>
              <a:spLocks/>
            </p:cNvSpPr>
            <p:nvPr/>
          </p:nvSpPr>
          <p:spPr bwMode="auto">
            <a:xfrm>
              <a:off x="222" y="2908"/>
              <a:ext cx="344" cy="645"/>
            </a:xfrm>
            <a:custGeom>
              <a:avLst/>
              <a:gdLst/>
              <a:ahLst/>
              <a:cxnLst>
                <a:cxn ang="0">
                  <a:pos x="343" y="52"/>
                </a:cxn>
                <a:cxn ang="0">
                  <a:pos x="343" y="194"/>
                </a:cxn>
                <a:cxn ang="0">
                  <a:pos x="335" y="188"/>
                </a:cxn>
                <a:cxn ang="0">
                  <a:pos x="315" y="188"/>
                </a:cxn>
                <a:cxn ang="0">
                  <a:pos x="300" y="194"/>
                </a:cxn>
                <a:cxn ang="0">
                  <a:pos x="284" y="209"/>
                </a:cxn>
                <a:cxn ang="0">
                  <a:pos x="242" y="260"/>
                </a:cxn>
                <a:cxn ang="0">
                  <a:pos x="146" y="365"/>
                </a:cxn>
                <a:cxn ang="0">
                  <a:pos x="50" y="473"/>
                </a:cxn>
                <a:cxn ang="0">
                  <a:pos x="30" y="504"/>
                </a:cxn>
                <a:cxn ang="0">
                  <a:pos x="17" y="534"/>
                </a:cxn>
                <a:cxn ang="0">
                  <a:pos x="10" y="580"/>
                </a:cxn>
                <a:cxn ang="0">
                  <a:pos x="0" y="644"/>
                </a:cxn>
                <a:cxn ang="0">
                  <a:pos x="0" y="364"/>
                </a:cxn>
                <a:cxn ang="0">
                  <a:pos x="5" y="391"/>
                </a:cxn>
                <a:cxn ang="0">
                  <a:pos x="10" y="403"/>
                </a:cxn>
                <a:cxn ang="0">
                  <a:pos x="20" y="409"/>
                </a:cxn>
                <a:cxn ang="0">
                  <a:pos x="30" y="412"/>
                </a:cxn>
                <a:cxn ang="0">
                  <a:pos x="45" y="412"/>
                </a:cxn>
                <a:cxn ang="0">
                  <a:pos x="60" y="406"/>
                </a:cxn>
                <a:cxn ang="0">
                  <a:pos x="257" y="189"/>
                </a:cxn>
                <a:cxn ang="0">
                  <a:pos x="297" y="138"/>
                </a:cxn>
                <a:cxn ang="0">
                  <a:pos x="312" y="111"/>
                </a:cxn>
                <a:cxn ang="0">
                  <a:pos x="325" y="84"/>
                </a:cxn>
                <a:cxn ang="0">
                  <a:pos x="335" y="39"/>
                </a:cxn>
                <a:cxn ang="0">
                  <a:pos x="343" y="0"/>
                </a:cxn>
                <a:cxn ang="0">
                  <a:pos x="343" y="117"/>
                </a:cxn>
              </a:cxnLst>
              <a:rect l="0" t="0" r="r" b="b"/>
              <a:pathLst>
                <a:path w="344" h="645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5"/>
                  </a:lnTo>
                  <a:lnTo>
                    <a:pt x="50" y="473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0"/>
                  </a:lnTo>
                  <a:lnTo>
                    <a:pt x="0" y="644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pPr>
                <a:defRPr/>
              </a:pPr>
              <a:endParaRPr lang="pt-PT"/>
            </a:p>
          </p:txBody>
        </p:sp>
        <p:sp>
          <p:nvSpPr>
            <p:cNvPr id="11" name="Freeform 64"/>
            <p:cNvSpPr>
              <a:spLocks/>
            </p:cNvSpPr>
            <p:nvPr/>
          </p:nvSpPr>
          <p:spPr bwMode="auto">
            <a:xfrm>
              <a:off x="222" y="3165"/>
              <a:ext cx="344" cy="645"/>
            </a:xfrm>
            <a:custGeom>
              <a:avLst/>
              <a:gdLst/>
              <a:ahLst/>
              <a:cxnLst>
                <a:cxn ang="0">
                  <a:pos x="343" y="52"/>
                </a:cxn>
                <a:cxn ang="0">
                  <a:pos x="343" y="194"/>
                </a:cxn>
                <a:cxn ang="0">
                  <a:pos x="335" y="188"/>
                </a:cxn>
                <a:cxn ang="0">
                  <a:pos x="315" y="188"/>
                </a:cxn>
                <a:cxn ang="0">
                  <a:pos x="300" y="194"/>
                </a:cxn>
                <a:cxn ang="0">
                  <a:pos x="284" y="209"/>
                </a:cxn>
                <a:cxn ang="0">
                  <a:pos x="242" y="260"/>
                </a:cxn>
                <a:cxn ang="0">
                  <a:pos x="146" y="365"/>
                </a:cxn>
                <a:cxn ang="0">
                  <a:pos x="50" y="473"/>
                </a:cxn>
                <a:cxn ang="0">
                  <a:pos x="30" y="504"/>
                </a:cxn>
                <a:cxn ang="0">
                  <a:pos x="17" y="534"/>
                </a:cxn>
                <a:cxn ang="0">
                  <a:pos x="10" y="580"/>
                </a:cxn>
                <a:cxn ang="0">
                  <a:pos x="0" y="644"/>
                </a:cxn>
                <a:cxn ang="0">
                  <a:pos x="0" y="364"/>
                </a:cxn>
                <a:cxn ang="0">
                  <a:pos x="5" y="391"/>
                </a:cxn>
                <a:cxn ang="0">
                  <a:pos x="10" y="403"/>
                </a:cxn>
                <a:cxn ang="0">
                  <a:pos x="20" y="409"/>
                </a:cxn>
                <a:cxn ang="0">
                  <a:pos x="30" y="412"/>
                </a:cxn>
                <a:cxn ang="0">
                  <a:pos x="45" y="412"/>
                </a:cxn>
                <a:cxn ang="0">
                  <a:pos x="60" y="406"/>
                </a:cxn>
                <a:cxn ang="0">
                  <a:pos x="257" y="189"/>
                </a:cxn>
                <a:cxn ang="0">
                  <a:pos x="297" y="138"/>
                </a:cxn>
                <a:cxn ang="0">
                  <a:pos x="312" y="111"/>
                </a:cxn>
                <a:cxn ang="0">
                  <a:pos x="325" y="84"/>
                </a:cxn>
                <a:cxn ang="0">
                  <a:pos x="335" y="39"/>
                </a:cxn>
                <a:cxn ang="0">
                  <a:pos x="343" y="0"/>
                </a:cxn>
                <a:cxn ang="0">
                  <a:pos x="343" y="117"/>
                </a:cxn>
              </a:cxnLst>
              <a:rect l="0" t="0" r="r" b="b"/>
              <a:pathLst>
                <a:path w="344" h="645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5"/>
                  </a:lnTo>
                  <a:lnTo>
                    <a:pt x="50" y="473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0"/>
                  </a:lnTo>
                  <a:lnTo>
                    <a:pt x="0" y="644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pPr>
                <a:defRPr/>
              </a:pPr>
              <a:endParaRPr lang="pt-PT"/>
            </a:p>
          </p:txBody>
        </p:sp>
        <p:sp>
          <p:nvSpPr>
            <p:cNvPr id="12" name="Freeform 65"/>
            <p:cNvSpPr>
              <a:spLocks/>
            </p:cNvSpPr>
            <p:nvPr/>
          </p:nvSpPr>
          <p:spPr bwMode="auto">
            <a:xfrm>
              <a:off x="222" y="3420"/>
              <a:ext cx="344" cy="646"/>
            </a:xfrm>
            <a:custGeom>
              <a:avLst/>
              <a:gdLst/>
              <a:ahLst/>
              <a:cxnLst>
                <a:cxn ang="0">
                  <a:pos x="343" y="52"/>
                </a:cxn>
                <a:cxn ang="0">
                  <a:pos x="343" y="194"/>
                </a:cxn>
                <a:cxn ang="0">
                  <a:pos x="335" y="188"/>
                </a:cxn>
                <a:cxn ang="0">
                  <a:pos x="315" y="188"/>
                </a:cxn>
                <a:cxn ang="0">
                  <a:pos x="300" y="194"/>
                </a:cxn>
                <a:cxn ang="0">
                  <a:pos x="284" y="209"/>
                </a:cxn>
                <a:cxn ang="0">
                  <a:pos x="242" y="260"/>
                </a:cxn>
                <a:cxn ang="0">
                  <a:pos x="146" y="366"/>
                </a:cxn>
                <a:cxn ang="0">
                  <a:pos x="50" y="474"/>
                </a:cxn>
                <a:cxn ang="0">
                  <a:pos x="30" y="504"/>
                </a:cxn>
                <a:cxn ang="0">
                  <a:pos x="17" y="534"/>
                </a:cxn>
                <a:cxn ang="0">
                  <a:pos x="10" y="581"/>
                </a:cxn>
                <a:cxn ang="0">
                  <a:pos x="0" y="645"/>
                </a:cxn>
                <a:cxn ang="0">
                  <a:pos x="0" y="364"/>
                </a:cxn>
                <a:cxn ang="0">
                  <a:pos x="5" y="391"/>
                </a:cxn>
                <a:cxn ang="0">
                  <a:pos x="10" y="403"/>
                </a:cxn>
                <a:cxn ang="0">
                  <a:pos x="20" y="409"/>
                </a:cxn>
                <a:cxn ang="0">
                  <a:pos x="30" y="412"/>
                </a:cxn>
                <a:cxn ang="0">
                  <a:pos x="45" y="412"/>
                </a:cxn>
                <a:cxn ang="0">
                  <a:pos x="60" y="406"/>
                </a:cxn>
                <a:cxn ang="0">
                  <a:pos x="257" y="189"/>
                </a:cxn>
                <a:cxn ang="0">
                  <a:pos x="297" y="138"/>
                </a:cxn>
                <a:cxn ang="0">
                  <a:pos x="312" y="111"/>
                </a:cxn>
                <a:cxn ang="0">
                  <a:pos x="325" y="84"/>
                </a:cxn>
                <a:cxn ang="0">
                  <a:pos x="335" y="39"/>
                </a:cxn>
                <a:cxn ang="0">
                  <a:pos x="343" y="0"/>
                </a:cxn>
                <a:cxn ang="0">
                  <a:pos x="343" y="117"/>
                </a:cxn>
              </a:cxnLst>
              <a:rect l="0" t="0" r="r" b="b"/>
              <a:pathLst>
                <a:path w="344" h="646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6"/>
                  </a:lnTo>
                  <a:lnTo>
                    <a:pt x="50" y="474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1"/>
                  </a:lnTo>
                  <a:lnTo>
                    <a:pt x="0" y="645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pPr>
                <a:defRPr/>
              </a:pPr>
              <a:endParaRPr lang="pt-PT"/>
            </a:p>
          </p:txBody>
        </p:sp>
        <p:sp>
          <p:nvSpPr>
            <p:cNvPr id="13" name="Freeform 66"/>
            <p:cNvSpPr>
              <a:spLocks/>
            </p:cNvSpPr>
            <p:nvPr/>
          </p:nvSpPr>
          <p:spPr bwMode="auto">
            <a:xfrm>
              <a:off x="222" y="3677"/>
              <a:ext cx="344" cy="646"/>
            </a:xfrm>
            <a:custGeom>
              <a:avLst/>
              <a:gdLst/>
              <a:ahLst/>
              <a:cxnLst>
                <a:cxn ang="0">
                  <a:pos x="343" y="52"/>
                </a:cxn>
                <a:cxn ang="0">
                  <a:pos x="343" y="194"/>
                </a:cxn>
                <a:cxn ang="0">
                  <a:pos x="335" y="188"/>
                </a:cxn>
                <a:cxn ang="0">
                  <a:pos x="315" y="188"/>
                </a:cxn>
                <a:cxn ang="0">
                  <a:pos x="300" y="194"/>
                </a:cxn>
                <a:cxn ang="0">
                  <a:pos x="284" y="209"/>
                </a:cxn>
                <a:cxn ang="0">
                  <a:pos x="242" y="260"/>
                </a:cxn>
                <a:cxn ang="0">
                  <a:pos x="146" y="366"/>
                </a:cxn>
                <a:cxn ang="0">
                  <a:pos x="50" y="474"/>
                </a:cxn>
                <a:cxn ang="0">
                  <a:pos x="30" y="504"/>
                </a:cxn>
                <a:cxn ang="0">
                  <a:pos x="17" y="534"/>
                </a:cxn>
                <a:cxn ang="0">
                  <a:pos x="10" y="581"/>
                </a:cxn>
                <a:cxn ang="0">
                  <a:pos x="0" y="645"/>
                </a:cxn>
                <a:cxn ang="0">
                  <a:pos x="0" y="364"/>
                </a:cxn>
                <a:cxn ang="0">
                  <a:pos x="5" y="391"/>
                </a:cxn>
                <a:cxn ang="0">
                  <a:pos x="10" y="403"/>
                </a:cxn>
                <a:cxn ang="0">
                  <a:pos x="20" y="409"/>
                </a:cxn>
                <a:cxn ang="0">
                  <a:pos x="30" y="412"/>
                </a:cxn>
                <a:cxn ang="0">
                  <a:pos x="45" y="412"/>
                </a:cxn>
                <a:cxn ang="0">
                  <a:pos x="60" y="406"/>
                </a:cxn>
                <a:cxn ang="0">
                  <a:pos x="257" y="189"/>
                </a:cxn>
                <a:cxn ang="0">
                  <a:pos x="297" y="138"/>
                </a:cxn>
                <a:cxn ang="0">
                  <a:pos x="312" y="111"/>
                </a:cxn>
                <a:cxn ang="0">
                  <a:pos x="325" y="84"/>
                </a:cxn>
                <a:cxn ang="0">
                  <a:pos x="335" y="39"/>
                </a:cxn>
                <a:cxn ang="0">
                  <a:pos x="343" y="0"/>
                </a:cxn>
                <a:cxn ang="0">
                  <a:pos x="343" y="117"/>
                </a:cxn>
              </a:cxnLst>
              <a:rect l="0" t="0" r="r" b="b"/>
              <a:pathLst>
                <a:path w="344" h="646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6"/>
                  </a:lnTo>
                  <a:lnTo>
                    <a:pt x="50" y="474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1"/>
                  </a:lnTo>
                  <a:lnTo>
                    <a:pt x="0" y="645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pPr>
                <a:defRPr/>
              </a:pPr>
              <a:endParaRPr lang="pt-PT"/>
            </a:p>
          </p:txBody>
        </p:sp>
        <p:sp>
          <p:nvSpPr>
            <p:cNvPr id="14" name="Freeform 67"/>
            <p:cNvSpPr>
              <a:spLocks/>
            </p:cNvSpPr>
            <p:nvPr/>
          </p:nvSpPr>
          <p:spPr bwMode="auto">
            <a:xfrm>
              <a:off x="301" y="3932"/>
              <a:ext cx="265" cy="392"/>
            </a:xfrm>
            <a:custGeom>
              <a:avLst/>
              <a:gdLst/>
              <a:ahLst/>
              <a:cxnLst>
                <a:cxn ang="0">
                  <a:pos x="264" y="52"/>
                </a:cxn>
                <a:cxn ang="0">
                  <a:pos x="264" y="194"/>
                </a:cxn>
                <a:cxn ang="0">
                  <a:pos x="256" y="188"/>
                </a:cxn>
                <a:cxn ang="0">
                  <a:pos x="236" y="188"/>
                </a:cxn>
                <a:cxn ang="0">
                  <a:pos x="221" y="194"/>
                </a:cxn>
                <a:cxn ang="0">
                  <a:pos x="205" y="209"/>
                </a:cxn>
                <a:cxn ang="0">
                  <a:pos x="162" y="261"/>
                </a:cxn>
                <a:cxn ang="0">
                  <a:pos x="66" y="366"/>
                </a:cxn>
                <a:cxn ang="0">
                  <a:pos x="45" y="391"/>
                </a:cxn>
                <a:cxn ang="0">
                  <a:pos x="0" y="391"/>
                </a:cxn>
                <a:cxn ang="0">
                  <a:pos x="178" y="190"/>
                </a:cxn>
                <a:cxn ang="0">
                  <a:pos x="218" y="138"/>
                </a:cxn>
                <a:cxn ang="0">
                  <a:pos x="233" y="111"/>
                </a:cxn>
                <a:cxn ang="0">
                  <a:pos x="246" y="84"/>
                </a:cxn>
                <a:cxn ang="0">
                  <a:pos x="256" y="39"/>
                </a:cxn>
                <a:cxn ang="0">
                  <a:pos x="264" y="0"/>
                </a:cxn>
                <a:cxn ang="0">
                  <a:pos x="264" y="117"/>
                </a:cxn>
              </a:cxnLst>
              <a:rect l="0" t="0" r="r" b="b"/>
              <a:pathLst>
                <a:path w="265" h="392">
                  <a:moveTo>
                    <a:pt x="264" y="52"/>
                  </a:moveTo>
                  <a:lnTo>
                    <a:pt x="264" y="194"/>
                  </a:lnTo>
                  <a:lnTo>
                    <a:pt x="256" y="188"/>
                  </a:lnTo>
                  <a:lnTo>
                    <a:pt x="236" y="188"/>
                  </a:lnTo>
                  <a:lnTo>
                    <a:pt x="221" y="194"/>
                  </a:lnTo>
                  <a:lnTo>
                    <a:pt x="205" y="209"/>
                  </a:lnTo>
                  <a:lnTo>
                    <a:pt x="162" y="261"/>
                  </a:lnTo>
                  <a:lnTo>
                    <a:pt x="66" y="366"/>
                  </a:lnTo>
                  <a:lnTo>
                    <a:pt x="45" y="391"/>
                  </a:lnTo>
                  <a:lnTo>
                    <a:pt x="0" y="391"/>
                  </a:lnTo>
                  <a:lnTo>
                    <a:pt x="178" y="190"/>
                  </a:lnTo>
                  <a:lnTo>
                    <a:pt x="218" y="138"/>
                  </a:lnTo>
                  <a:lnTo>
                    <a:pt x="233" y="111"/>
                  </a:lnTo>
                  <a:lnTo>
                    <a:pt x="246" y="84"/>
                  </a:lnTo>
                  <a:lnTo>
                    <a:pt x="256" y="39"/>
                  </a:lnTo>
                  <a:lnTo>
                    <a:pt x="264" y="0"/>
                  </a:lnTo>
                  <a:lnTo>
                    <a:pt x="264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pPr>
                <a:defRPr/>
              </a:pPr>
              <a:endParaRPr lang="pt-PT"/>
            </a:p>
          </p:txBody>
        </p:sp>
        <p:sp>
          <p:nvSpPr>
            <p:cNvPr id="15" name="Freeform 68"/>
            <p:cNvSpPr>
              <a:spLocks/>
            </p:cNvSpPr>
            <p:nvPr/>
          </p:nvSpPr>
          <p:spPr bwMode="auto">
            <a:xfrm>
              <a:off x="222" y="2366"/>
              <a:ext cx="344" cy="645"/>
            </a:xfrm>
            <a:custGeom>
              <a:avLst/>
              <a:gdLst/>
              <a:ahLst/>
              <a:cxnLst>
                <a:cxn ang="0">
                  <a:pos x="343" y="52"/>
                </a:cxn>
                <a:cxn ang="0">
                  <a:pos x="343" y="194"/>
                </a:cxn>
                <a:cxn ang="0">
                  <a:pos x="335" y="188"/>
                </a:cxn>
                <a:cxn ang="0">
                  <a:pos x="315" y="188"/>
                </a:cxn>
                <a:cxn ang="0">
                  <a:pos x="300" y="194"/>
                </a:cxn>
                <a:cxn ang="0">
                  <a:pos x="284" y="209"/>
                </a:cxn>
                <a:cxn ang="0">
                  <a:pos x="242" y="260"/>
                </a:cxn>
                <a:cxn ang="0">
                  <a:pos x="146" y="365"/>
                </a:cxn>
                <a:cxn ang="0">
                  <a:pos x="50" y="473"/>
                </a:cxn>
                <a:cxn ang="0">
                  <a:pos x="30" y="504"/>
                </a:cxn>
                <a:cxn ang="0">
                  <a:pos x="17" y="534"/>
                </a:cxn>
                <a:cxn ang="0">
                  <a:pos x="10" y="580"/>
                </a:cxn>
                <a:cxn ang="0">
                  <a:pos x="0" y="644"/>
                </a:cxn>
                <a:cxn ang="0">
                  <a:pos x="0" y="364"/>
                </a:cxn>
                <a:cxn ang="0">
                  <a:pos x="5" y="391"/>
                </a:cxn>
                <a:cxn ang="0">
                  <a:pos x="10" y="403"/>
                </a:cxn>
                <a:cxn ang="0">
                  <a:pos x="20" y="409"/>
                </a:cxn>
                <a:cxn ang="0">
                  <a:pos x="30" y="412"/>
                </a:cxn>
                <a:cxn ang="0">
                  <a:pos x="45" y="412"/>
                </a:cxn>
                <a:cxn ang="0">
                  <a:pos x="60" y="406"/>
                </a:cxn>
                <a:cxn ang="0">
                  <a:pos x="257" y="189"/>
                </a:cxn>
                <a:cxn ang="0">
                  <a:pos x="297" y="138"/>
                </a:cxn>
                <a:cxn ang="0">
                  <a:pos x="312" y="111"/>
                </a:cxn>
                <a:cxn ang="0">
                  <a:pos x="325" y="84"/>
                </a:cxn>
                <a:cxn ang="0">
                  <a:pos x="335" y="39"/>
                </a:cxn>
                <a:cxn ang="0">
                  <a:pos x="343" y="0"/>
                </a:cxn>
                <a:cxn ang="0">
                  <a:pos x="343" y="117"/>
                </a:cxn>
              </a:cxnLst>
              <a:rect l="0" t="0" r="r" b="b"/>
              <a:pathLst>
                <a:path w="344" h="645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5"/>
                  </a:lnTo>
                  <a:lnTo>
                    <a:pt x="50" y="473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0"/>
                  </a:lnTo>
                  <a:lnTo>
                    <a:pt x="0" y="644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pPr>
                <a:defRPr/>
              </a:pPr>
              <a:endParaRPr lang="pt-PT"/>
            </a:p>
          </p:txBody>
        </p:sp>
        <p:sp>
          <p:nvSpPr>
            <p:cNvPr id="16" name="Freeform 69"/>
            <p:cNvSpPr>
              <a:spLocks/>
            </p:cNvSpPr>
            <p:nvPr/>
          </p:nvSpPr>
          <p:spPr bwMode="auto">
            <a:xfrm>
              <a:off x="222" y="2151"/>
              <a:ext cx="346" cy="575"/>
            </a:xfrm>
            <a:custGeom>
              <a:avLst/>
              <a:gdLst/>
              <a:ahLst/>
              <a:cxnLst>
                <a:cxn ang="0">
                  <a:pos x="345" y="0"/>
                </a:cxn>
                <a:cxn ang="0">
                  <a:pos x="343" y="122"/>
                </a:cxn>
                <a:cxn ang="0">
                  <a:pos x="336" y="116"/>
                </a:cxn>
                <a:cxn ang="0">
                  <a:pos x="315" y="116"/>
                </a:cxn>
                <a:cxn ang="0">
                  <a:pos x="300" y="122"/>
                </a:cxn>
                <a:cxn ang="0">
                  <a:pos x="285" y="137"/>
                </a:cxn>
                <a:cxn ang="0">
                  <a:pos x="242" y="188"/>
                </a:cxn>
                <a:cxn ang="0">
                  <a:pos x="146" y="294"/>
                </a:cxn>
                <a:cxn ang="0">
                  <a:pos x="50" y="403"/>
                </a:cxn>
                <a:cxn ang="0">
                  <a:pos x="30" y="433"/>
                </a:cxn>
                <a:cxn ang="0">
                  <a:pos x="17" y="463"/>
                </a:cxn>
                <a:cxn ang="0">
                  <a:pos x="10" y="510"/>
                </a:cxn>
                <a:cxn ang="0">
                  <a:pos x="0" y="574"/>
                </a:cxn>
                <a:cxn ang="0">
                  <a:pos x="0" y="293"/>
                </a:cxn>
                <a:cxn ang="0">
                  <a:pos x="5" y="320"/>
                </a:cxn>
                <a:cxn ang="0">
                  <a:pos x="10" y="332"/>
                </a:cxn>
                <a:cxn ang="0">
                  <a:pos x="20" y="338"/>
                </a:cxn>
                <a:cxn ang="0">
                  <a:pos x="30" y="341"/>
                </a:cxn>
                <a:cxn ang="0">
                  <a:pos x="45" y="341"/>
                </a:cxn>
                <a:cxn ang="0">
                  <a:pos x="60" y="335"/>
                </a:cxn>
                <a:cxn ang="0">
                  <a:pos x="257" y="117"/>
                </a:cxn>
                <a:cxn ang="0">
                  <a:pos x="298" y="66"/>
                </a:cxn>
                <a:cxn ang="0">
                  <a:pos x="313" y="39"/>
                </a:cxn>
                <a:cxn ang="0">
                  <a:pos x="326" y="12"/>
                </a:cxn>
                <a:cxn ang="0">
                  <a:pos x="329" y="0"/>
                </a:cxn>
                <a:cxn ang="0">
                  <a:pos x="345" y="3"/>
                </a:cxn>
                <a:cxn ang="0">
                  <a:pos x="343" y="45"/>
                </a:cxn>
              </a:cxnLst>
              <a:rect l="0" t="0" r="r" b="b"/>
              <a:pathLst>
                <a:path w="346" h="575">
                  <a:moveTo>
                    <a:pt x="345" y="0"/>
                  </a:moveTo>
                  <a:lnTo>
                    <a:pt x="343" y="122"/>
                  </a:lnTo>
                  <a:lnTo>
                    <a:pt x="336" y="116"/>
                  </a:lnTo>
                  <a:lnTo>
                    <a:pt x="315" y="116"/>
                  </a:lnTo>
                  <a:lnTo>
                    <a:pt x="300" y="122"/>
                  </a:lnTo>
                  <a:lnTo>
                    <a:pt x="285" y="137"/>
                  </a:lnTo>
                  <a:lnTo>
                    <a:pt x="242" y="188"/>
                  </a:lnTo>
                  <a:lnTo>
                    <a:pt x="146" y="294"/>
                  </a:lnTo>
                  <a:lnTo>
                    <a:pt x="50" y="403"/>
                  </a:lnTo>
                  <a:lnTo>
                    <a:pt x="30" y="433"/>
                  </a:lnTo>
                  <a:lnTo>
                    <a:pt x="17" y="463"/>
                  </a:lnTo>
                  <a:lnTo>
                    <a:pt x="10" y="510"/>
                  </a:lnTo>
                  <a:lnTo>
                    <a:pt x="0" y="574"/>
                  </a:lnTo>
                  <a:lnTo>
                    <a:pt x="0" y="293"/>
                  </a:lnTo>
                  <a:lnTo>
                    <a:pt x="5" y="320"/>
                  </a:lnTo>
                  <a:lnTo>
                    <a:pt x="10" y="332"/>
                  </a:lnTo>
                  <a:lnTo>
                    <a:pt x="20" y="338"/>
                  </a:lnTo>
                  <a:lnTo>
                    <a:pt x="30" y="341"/>
                  </a:lnTo>
                  <a:lnTo>
                    <a:pt x="45" y="341"/>
                  </a:lnTo>
                  <a:lnTo>
                    <a:pt x="60" y="335"/>
                  </a:lnTo>
                  <a:lnTo>
                    <a:pt x="257" y="117"/>
                  </a:lnTo>
                  <a:lnTo>
                    <a:pt x="298" y="66"/>
                  </a:lnTo>
                  <a:lnTo>
                    <a:pt x="313" y="39"/>
                  </a:lnTo>
                  <a:lnTo>
                    <a:pt x="326" y="12"/>
                  </a:lnTo>
                  <a:lnTo>
                    <a:pt x="329" y="0"/>
                  </a:lnTo>
                  <a:lnTo>
                    <a:pt x="345" y="3"/>
                  </a:lnTo>
                  <a:lnTo>
                    <a:pt x="343" y="45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pPr>
                <a:defRPr/>
              </a:pPr>
              <a:endParaRPr lang="pt-PT"/>
            </a:p>
          </p:txBody>
        </p:sp>
        <p:sp>
          <p:nvSpPr>
            <p:cNvPr id="17" name="Rectangle 70"/>
            <p:cNvSpPr>
              <a:spLocks noChangeArrowheads="1"/>
            </p:cNvSpPr>
            <p:nvPr/>
          </p:nvSpPr>
          <p:spPr bwMode="auto">
            <a:xfrm>
              <a:off x="453" y="-3"/>
              <a:ext cx="114" cy="2170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pt-PT"/>
            </a:p>
          </p:txBody>
        </p:sp>
        <p:sp>
          <p:nvSpPr>
            <p:cNvPr id="18" name="Rectangle 71"/>
            <p:cNvSpPr>
              <a:spLocks noChangeArrowheads="1"/>
            </p:cNvSpPr>
            <p:nvPr/>
          </p:nvSpPr>
          <p:spPr bwMode="auto">
            <a:xfrm>
              <a:off x="0" y="-3"/>
              <a:ext cx="221" cy="2170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92075" tIns="46038" rIns="92075" bIns="46038" anchor="ctr"/>
            <a:lstStyle/>
            <a:p>
              <a:pPr eaLnBrk="0" hangingPunct="0">
                <a:spcBef>
                  <a:spcPct val="50000"/>
                </a:spcBef>
                <a:defRPr/>
              </a:pPr>
              <a:endParaRPr kumimoji="1" lang="pt-PT"/>
            </a:p>
          </p:txBody>
        </p:sp>
        <p:sp>
          <p:nvSpPr>
            <p:cNvPr id="19" name="Rectangle 72"/>
            <p:cNvSpPr>
              <a:spLocks noChangeArrowheads="1"/>
            </p:cNvSpPr>
            <p:nvPr/>
          </p:nvSpPr>
          <p:spPr bwMode="auto">
            <a:xfrm>
              <a:off x="222" y="-3"/>
              <a:ext cx="231" cy="2170"/>
            </a:xfrm>
            <a:prstGeom prst="rect">
              <a:avLst/>
            </a:pr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pt-PT"/>
            </a:p>
          </p:txBody>
        </p:sp>
        <p:sp>
          <p:nvSpPr>
            <p:cNvPr id="20" name="Rectangle 73"/>
            <p:cNvSpPr>
              <a:spLocks noChangeArrowheads="1"/>
            </p:cNvSpPr>
            <p:nvPr/>
          </p:nvSpPr>
          <p:spPr bwMode="auto">
            <a:xfrm>
              <a:off x="567" y="-3"/>
              <a:ext cx="204" cy="2170"/>
            </a:xfrm>
            <a:prstGeom prst="rect">
              <a:avLst/>
            </a:pr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92075" tIns="46038" rIns="92075" bIns="46038" anchor="ctr"/>
            <a:lstStyle/>
            <a:p>
              <a:pPr eaLnBrk="0" hangingPunct="0">
                <a:spcBef>
                  <a:spcPct val="50000"/>
                </a:spcBef>
                <a:defRPr/>
              </a:pPr>
              <a:endParaRPr kumimoji="1" lang="pt-PT"/>
            </a:p>
          </p:txBody>
        </p:sp>
        <p:sp>
          <p:nvSpPr>
            <p:cNvPr id="21" name="Freeform 74"/>
            <p:cNvSpPr>
              <a:spLocks/>
            </p:cNvSpPr>
            <p:nvPr/>
          </p:nvSpPr>
          <p:spPr bwMode="auto">
            <a:xfrm>
              <a:off x="222" y="497"/>
              <a:ext cx="344" cy="646"/>
            </a:xfrm>
            <a:custGeom>
              <a:avLst/>
              <a:gdLst/>
              <a:ahLst/>
              <a:cxnLst>
                <a:cxn ang="0">
                  <a:pos x="343" y="52"/>
                </a:cxn>
                <a:cxn ang="0">
                  <a:pos x="343" y="194"/>
                </a:cxn>
                <a:cxn ang="0">
                  <a:pos x="335" y="188"/>
                </a:cxn>
                <a:cxn ang="0">
                  <a:pos x="315" y="188"/>
                </a:cxn>
                <a:cxn ang="0">
                  <a:pos x="300" y="194"/>
                </a:cxn>
                <a:cxn ang="0">
                  <a:pos x="284" y="209"/>
                </a:cxn>
                <a:cxn ang="0">
                  <a:pos x="242" y="260"/>
                </a:cxn>
                <a:cxn ang="0">
                  <a:pos x="146" y="366"/>
                </a:cxn>
                <a:cxn ang="0">
                  <a:pos x="50" y="474"/>
                </a:cxn>
                <a:cxn ang="0">
                  <a:pos x="30" y="504"/>
                </a:cxn>
                <a:cxn ang="0">
                  <a:pos x="17" y="534"/>
                </a:cxn>
                <a:cxn ang="0">
                  <a:pos x="10" y="581"/>
                </a:cxn>
                <a:cxn ang="0">
                  <a:pos x="0" y="645"/>
                </a:cxn>
                <a:cxn ang="0">
                  <a:pos x="0" y="364"/>
                </a:cxn>
                <a:cxn ang="0">
                  <a:pos x="5" y="391"/>
                </a:cxn>
                <a:cxn ang="0">
                  <a:pos x="10" y="403"/>
                </a:cxn>
                <a:cxn ang="0">
                  <a:pos x="20" y="409"/>
                </a:cxn>
                <a:cxn ang="0">
                  <a:pos x="30" y="412"/>
                </a:cxn>
                <a:cxn ang="0">
                  <a:pos x="45" y="412"/>
                </a:cxn>
                <a:cxn ang="0">
                  <a:pos x="60" y="406"/>
                </a:cxn>
                <a:cxn ang="0">
                  <a:pos x="257" y="189"/>
                </a:cxn>
                <a:cxn ang="0">
                  <a:pos x="297" y="138"/>
                </a:cxn>
                <a:cxn ang="0">
                  <a:pos x="312" y="111"/>
                </a:cxn>
                <a:cxn ang="0">
                  <a:pos x="325" y="84"/>
                </a:cxn>
                <a:cxn ang="0">
                  <a:pos x="335" y="39"/>
                </a:cxn>
                <a:cxn ang="0">
                  <a:pos x="343" y="0"/>
                </a:cxn>
                <a:cxn ang="0">
                  <a:pos x="343" y="117"/>
                </a:cxn>
              </a:cxnLst>
              <a:rect l="0" t="0" r="r" b="b"/>
              <a:pathLst>
                <a:path w="344" h="646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6"/>
                  </a:lnTo>
                  <a:lnTo>
                    <a:pt x="50" y="474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1"/>
                  </a:lnTo>
                  <a:lnTo>
                    <a:pt x="0" y="645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pPr>
                <a:defRPr/>
              </a:pPr>
              <a:endParaRPr lang="pt-PT"/>
            </a:p>
          </p:txBody>
        </p:sp>
        <p:sp>
          <p:nvSpPr>
            <p:cNvPr id="22" name="Freeform 75"/>
            <p:cNvSpPr>
              <a:spLocks/>
            </p:cNvSpPr>
            <p:nvPr/>
          </p:nvSpPr>
          <p:spPr bwMode="auto">
            <a:xfrm>
              <a:off x="222" y="754"/>
              <a:ext cx="344" cy="645"/>
            </a:xfrm>
            <a:custGeom>
              <a:avLst/>
              <a:gdLst/>
              <a:ahLst/>
              <a:cxnLst>
                <a:cxn ang="0">
                  <a:pos x="343" y="52"/>
                </a:cxn>
                <a:cxn ang="0">
                  <a:pos x="343" y="194"/>
                </a:cxn>
                <a:cxn ang="0">
                  <a:pos x="335" y="188"/>
                </a:cxn>
                <a:cxn ang="0">
                  <a:pos x="315" y="188"/>
                </a:cxn>
                <a:cxn ang="0">
                  <a:pos x="300" y="194"/>
                </a:cxn>
                <a:cxn ang="0">
                  <a:pos x="284" y="209"/>
                </a:cxn>
                <a:cxn ang="0">
                  <a:pos x="242" y="260"/>
                </a:cxn>
                <a:cxn ang="0">
                  <a:pos x="146" y="365"/>
                </a:cxn>
                <a:cxn ang="0">
                  <a:pos x="50" y="473"/>
                </a:cxn>
                <a:cxn ang="0">
                  <a:pos x="30" y="504"/>
                </a:cxn>
                <a:cxn ang="0">
                  <a:pos x="17" y="534"/>
                </a:cxn>
                <a:cxn ang="0">
                  <a:pos x="10" y="580"/>
                </a:cxn>
                <a:cxn ang="0">
                  <a:pos x="0" y="644"/>
                </a:cxn>
                <a:cxn ang="0">
                  <a:pos x="0" y="364"/>
                </a:cxn>
                <a:cxn ang="0">
                  <a:pos x="5" y="391"/>
                </a:cxn>
                <a:cxn ang="0">
                  <a:pos x="10" y="403"/>
                </a:cxn>
                <a:cxn ang="0">
                  <a:pos x="20" y="409"/>
                </a:cxn>
                <a:cxn ang="0">
                  <a:pos x="30" y="412"/>
                </a:cxn>
                <a:cxn ang="0">
                  <a:pos x="45" y="412"/>
                </a:cxn>
                <a:cxn ang="0">
                  <a:pos x="60" y="406"/>
                </a:cxn>
                <a:cxn ang="0">
                  <a:pos x="257" y="189"/>
                </a:cxn>
                <a:cxn ang="0">
                  <a:pos x="297" y="138"/>
                </a:cxn>
                <a:cxn ang="0">
                  <a:pos x="312" y="111"/>
                </a:cxn>
                <a:cxn ang="0">
                  <a:pos x="325" y="84"/>
                </a:cxn>
                <a:cxn ang="0">
                  <a:pos x="335" y="39"/>
                </a:cxn>
                <a:cxn ang="0">
                  <a:pos x="343" y="0"/>
                </a:cxn>
                <a:cxn ang="0">
                  <a:pos x="343" y="117"/>
                </a:cxn>
              </a:cxnLst>
              <a:rect l="0" t="0" r="r" b="b"/>
              <a:pathLst>
                <a:path w="344" h="645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5"/>
                  </a:lnTo>
                  <a:lnTo>
                    <a:pt x="50" y="473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0"/>
                  </a:lnTo>
                  <a:lnTo>
                    <a:pt x="0" y="644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pPr>
                <a:defRPr/>
              </a:pPr>
              <a:endParaRPr lang="pt-PT"/>
            </a:p>
          </p:txBody>
        </p:sp>
        <p:sp>
          <p:nvSpPr>
            <p:cNvPr id="23" name="Freeform 76"/>
            <p:cNvSpPr>
              <a:spLocks/>
            </p:cNvSpPr>
            <p:nvPr/>
          </p:nvSpPr>
          <p:spPr bwMode="auto">
            <a:xfrm>
              <a:off x="222" y="1010"/>
              <a:ext cx="344" cy="645"/>
            </a:xfrm>
            <a:custGeom>
              <a:avLst/>
              <a:gdLst/>
              <a:ahLst/>
              <a:cxnLst>
                <a:cxn ang="0">
                  <a:pos x="343" y="52"/>
                </a:cxn>
                <a:cxn ang="0">
                  <a:pos x="343" y="194"/>
                </a:cxn>
                <a:cxn ang="0">
                  <a:pos x="335" y="188"/>
                </a:cxn>
                <a:cxn ang="0">
                  <a:pos x="315" y="188"/>
                </a:cxn>
                <a:cxn ang="0">
                  <a:pos x="300" y="194"/>
                </a:cxn>
                <a:cxn ang="0">
                  <a:pos x="284" y="209"/>
                </a:cxn>
                <a:cxn ang="0">
                  <a:pos x="242" y="260"/>
                </a:cxn>
                <a:cxn ang="0">
                  <a:pos x="146" y="365"/>
                </a:cxn>
                <a:cxn ang="0">
                  <a:pos x="50" y="473"/>
                </a:cxn>
                <a:cxn ang="0">
                  <a:pos x="30" y="504"/>
                </a:cxn>
                <a:cxn ang="0">
                  <a:pos x="17" y="534"/>
                </a:cxn>
                <a:cxn ang="0">
                  <a:pos x="10" y="580"/>
                </a:cxn>
                <a:cxn ang="0">
                  <a:pos x="0" y="644"/>
                </a:cxn>
                <a:cxn ang="0">
                  <a:pos x="0" y="364"/>
                </a:cxn>
                <a:cxn ang="0">
                  <a:pos x="5" y="391"/>
                </a:cxn>
                <a:cxn ang="0">
                  <a:pos x="10" y="403"/>
                </a:cxn>
                <a:cxn ang="0">
                  <a:pos x="20" y="409"/>
                </a:cxn>
                <a:cxn ang="0">
                  <a:pos x="30" y="412"/>
                </a:cxn>
                <a:cxn ang="0">
                  <a:pos x="45" y="412"/>
                </a:cxn>
                <a:cxn ang="0">
                  <a:pos x="60" y="406"/>
                </a:cxn>
                <a:cxn ang="0">
                  <a:pos x="257" y="189"/>
                </a:cxn>
                <a:cxn ang="0">
                  <a:pos x="297" y="138"/>
                </a:cxn>
                <a:cxn ang="0">
                  <a:pos x="312" y="111"/>
                </a:cxn>
                <a:cxn ang="0">
                  <a:pos x="325" y="84"/>
                </a:cxn>
                <a:cxn ang="0">
                  <a:pos x="335" y="39"/>
                </a:cxn>
                <a:cxn ang="0">
                  <a:pos x="343" y="0"/>
                </a:cxn>
                <a:cxn ang="0">
                  <a:pos x="343" y="117"/>
                </a:cxn>
              </a:cxnLst>
              <a:rect l="0" t="0" r="r" b="b"/>
              <a:pathLst>
                <a:path w="344" h="645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5"/>
                  </a:lnTo>
                  <a:lnTo>
                    <a:pt x="50" y="473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0"/>
                  </a:lnTo>
                  <a:lnTo>
                    <a:pt x="0" y="644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pPr>
                <a:defRPr/>
              </a:pPr>
              <a:endParaRPr lang="pt-PT"/>
            </a:p>
          </p:txBody>
        </p:sp>
        <p:sp>
          <p:nvSpPr>
            <p:cNvPr id="24" name="Freeform 77"/>
            <p:cNvSpPr>
              <a:spLocks/>
            </p:cNvSpPr>
            <p:nvPr/>
          </p:nvSpPr>
          <p:spPr bwMode="auto">
            <a:xfrm>
              <a:off x="222" y="1266"/>
              <a:ext cx="344" cy="646"/>
            </a:xfrm>
            <a:custGeom>
              <a:avLst/>
              <a:gdLst/>
              <a:ahLst/>
              <a:cxnLst>
                <a:cxn ang="0">
                  <a:pos x="343" y="52"/>
                </a:cxn>
                <a:cxn ang="0">
                  <a:pos x="343" y="194"/>
                </a:cxn>
                <a:cxn ang="0">
                  <a:pos x="335" y="188"/>
                </a:cxn>
                <a:cxn ang="0">
                  <a:pos x="315" y="188"/>
                </a:cxn>
                <a:cxn ang="0">
                  <a:pos x="300" y="194"/>
                </a:cxn>
                <a:cxn ang="0">
                  <a:pos x="284" y="209"/>
                </a:cxn>
                <a:cxn ang="0">
                  <a:pos x="242" y="260"/>
                </a:cxn>
                <a:cxn ang="0">
                  <a:pos x="146" y="366"/>
                </a:cxn>
                <a:cxn ang="0">
                  <a:pos x="50" y="474"/>
                </a:cxn>
                <a:cxn ang="0">
                  <a:pos x="30" y="504"/>
                </a:cxn>
                <a:cxn ang="0">
                  <a:pos x="17" y="534"/>
                </a:cxn>
                <a:cxn ang="0">
                  <a:pos x="10" y="581"/>
                </a:cxn>
                <a:cxn ang="0">
                  <a:pos x="0" y="645"/>
                </a:cxn>
                <a:cxn ang="0">
                  <a:pos x="0" y="364"/>
                </a:cxn>
                <a:cxn ang="0">
                  <a:pos x="5" y="391"/>
                </a:cxn>
                <a:cxn ang="0">
                  <a:pos x="10" y="403"/>
                </a:cxn>
                <a:cxn ang="0">
                  <a:pos x="20" y="409"/>
                </a:cxn>
                <a:cxn ang="0">
                  <a:pos x="30" y="412"/>
                </a:cxn>
                <a:cxn ang="0">
                  <a:pos x="45" y="412"/>
                </a:cxn>
                <a:cxn ang="0">
                  <a:pos x="60" y="406"/>
                </a:cxn>
                <a:cxn ang="0">
                  <a:pos x="257" y="189"/>
                </a:cxn>
                <a:cxn ang="0">
                  <a:pos x="297" y="138"/>
                </a:cxn>
                <a:cxn ang="0">
                  <a:pos x="312" y="111"/>
                </a:cxn>
                <a:cxn ang="0">
                  <a:pos x="325" y="84"/>
                </a:cxn>
                <a:cxn ang="0">
                  <a:pos x="335" y="39"/>
                </a:cxn>
                <a:cxn ang="0">
                  <a:pos x="343" y="0"/>
                </a:cxn>
                <a:cxn ang="0">
                  <a:pos x="343" y="117"/>
                </a:cxn>
              </a:cxnLst>
              <a:rect l="0" t="0" r="r" b="b"/>
              <a:pathLst>
                <a:path w="344" h="646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6"/>
                  </a:lnTo>
                  <a:lnTo>
                    <a:pt x="50" y="474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1"/>
                  </a:lnTo>
                  <a:lnTo>
                    <a:pt x="0" y="645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pPr>
                <a:defRPr/>
              </a:pPr>
              <a:endParaRPr lang="pt-PT"/>
            </a:p>
          </p:txBody>
        </p:sp>
        <p:sp>
          <p:nvSpPr>
            <p:cNvPr id="25" name="Freeform 78"/>
            <p:cNvSpPr>
              <a:spLocks/>
            </p:cNvSpPr>
            <p:nvPr/>
          </p:nvSpPr>
          <p:spPr bwMode="auto">
            <a:xfrm>
              <a:off x="222" y="1522"/>
              <a:ext cx="344" cy="647"/>
            </a:xfrm>
            <a:custGeom>
              <a:avLst/>
              <a:gdLst/>
              <a:ahLst/>
              <a:cxnLst>
                <a:cxn ang="0">
                  <a:pos x="343" y="52"/>
                </a:cxn>
                <a:cxn ang="0">
                  <a:pos x="343" y="194"/>
                </a:cxn>
                <a:cxn ang="0">
                  <a:pos x="335" y="188"/>
                </a:cxn>
                <a:cxn ang="0">
                  <a:pos x="315" y="188"/>
                </a:cxn>
                <a:cxn ang="0">
                  <a:pos x="300" y="194"/>
                </a:cxn>
                <a:cxn ang="0">
                  <a:pos x="284" y="209"/>
                </a:cxn>
                <a:cxn ang="0">
                  <a:pos x="242" y="261"/>
                </a:cxn>
                <a:cxn ang="0">
                  <a:pos x="146" y="366"/>
                </a:cxn>
                <a:cxn ang="0">
                  <a:pos x="50" y="475"/>
                </a:cxn>
                <a:cxn ang="0">
                  <a:pos x="30" y="505"/>
                </a:cxn>
                <a:cxn ang="0">
                  <a:pos x="17" y="535"/>
                </a:cxn>
                <a:cxn ang="0">
                  <a:pos x="10" y="582"/>
                </a:cxn>
                <a:cxn ang="0">
                  <a:pos x="0" y="646"/>
                </a:cxn>
                <a:cxn ang="0">
                  <a:pos x="0" y="365"/>
                </a:cxn>
                <a:cxn ang="0">
                  <a:pos x="5" y="392"/>
                </a:cxn>
                <a:cxn ang="0">
                  <a:pos x="10" y="404"/>
                </a:cxn>
                <a:cxn ang="0">
                  <a:pos x="20" y="410"/>
                </a:cxn>
                <a:cxn ang="0">
                  <a:pos x="30" y="413"/>
                </a:cxn>
                <a:cxn ang="0">
                  <a:pos x="45" y="413"/>
                </a:cxn>
                <a:cxn ang="0">
                  <a:pos x="60" y="407"/>
                </a:cxn>
                <a:cxn ang="0">
                  <a:pos x="257" y="190"/>
                </a:cxn>
                <a:cxn ang="0">
                  <a:pos x="297" y="138"/>
                </a:cxn>
                <a:cxn ang="0">
                  <a:pos x="312" y="111"/>
                </a:cxn>
                <a:cxn ang="0">
                  <a:pos x="325" y="84"/>
                </a:cxn>
                <a:cxn ang="0">
                  <a:pos x="335" y="39"/>
                </a:cxn>
                <a:cxn ang="0">
                  <a:pos x="343" y="0"/>
                </a:cxn>
                <a:cxn ang="0">
                  <a:pos x="343" y="117"/>
                </a:cxn>
              </a:cxnLst>
              <a:rect l="0" t="0" r="r" b="b"/>
              <a:pathLst>
                <a:path w="344" h="647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1"/>
                  </a:lnTo>
                  <a:lnTo>
                    <a:pt x="146" y="366"/>
                  </a:lnTo>
                  <a:lnTo>
                    <a:pt x="50" y="475"/>
                  </a:lnTo>
                  <a:lnTo>
                    <a:pt x="30" y="505"/>
                  </a:lnTo>
                  <a:lnTo>
                    <a:pt x="17" y="535"/>
                  </a:lnTo>
                  <a:lnTo>
                    <a:pt x="10" y="582"/>
                  </a:lnTo>
                  <a:lnTo>
                    <a:pt x="0" y="646"/>
                  </a:lnTo>
                  <a:lnTo>
                    <a:pt x="0" y="365"/>
                  </a:lnTo>
                  <a:lnTo>
                    <a:pt x="5" y="392"/>
                  </a:lnTo>
                  <a:lnTo>
                    <a:pt x="10" y="404"/>
                  </a:lnTo>
                  <a:lnTo>
                    <a:pt x="20" y="410"/>
                  </a:lnTo>
                  <a:lnTo>
                    <a:pt x="30" y="413"/>
                  </a:lnTo>
                  <a:lnTo>
                    <a:pt x="45" y="413"/>
                  </a:lnTo>
                  <a:lnTo>
                    <a:pt x="60" y="407"/>
                  </a:lnTo>
                  <a:lnTo>
                    <a:pt x="257" y="190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pPr>
                <a:defRPr/>
              </a:pPr>
              <a:endParaRPr lang="pt-PT"/>
            </a:p>
          </p:txBody>
        </p:sp>
        <p:sp>
          <p:nvSpPr>
            <p:cNvPr id="26" name="Freeform 79"/>
            <p:cNvSpPr>
              <a:spLocks/>
            </p:cNvSpPr>
            <p:nvPr/>
          </p:nvSpPr>
          <p:spPr bwMode="auto">
            <a:xfrm>
              <a:off x="219" y="4178"/>
              <a:ext cx="349" cy="149"/>
            </a:xfrm>
            <a:custGeom>
              <a:avLst/>
              <a:gdLst/>
              <a:ahLst/>
              <a:cxnLst>
                <a:cxn ang="0">
                  <a:pos x="345" y="52"/>
                </a:cxn>
                <a:cxn ang="0">
                  <a:pos x="348" y="144"/>
                </a:cxn>
                <a:cxn ang="0">
                  <a:pos x="0" y="148"/>
                </a:cxn>
                <a:cxn ang="0">
                  <a:pos x="299" y="143"/>
                </a:cxn>
                <a:cxn ang="0">
                  <a:pos x="315" y="111"/>
                </a:cxn>
                <a:cxn ang="0">
                  <a:pos x="328" y="84"/>
                </a:cxn>
                <a:cxn ang="0">
                  <a:pos x="338" y="39"/>
                </a:cxn>
                <a:cxn ang="0">
                  <a:pos x="345" y="0"/>
                </a:cxn>
                <a:cxn ang="0">
                  <a:pos x="345" y="117"/>
                </a:cxn>
              </a:cxnLst>
              <a:rect l="0" t="0" r="r" b="b"/>
              <a:pathLst>
                <a:path w="349" h="149">
                  <a:moveTo>
                    <a:pt x="345" y="52"/>
                  </a:moveTo>
                  <a:lnTo>
                    <a:pt x="348" y="144"/>
                  </a:lnTo>
                  <a:lnTo>
                    <a:pt x="0" y="148"/>
                  </a:lnTo>
                  <a:lnTo>
                    <a:pt x="299" y="143"/>
                  </a:lnTo>
                  <a:lnTo>
                    <a:pt x="315" y="111"/>
                  </a:lnTo>
                  <a:lnTo>
                    <a:pt x="328" y="84"/>
                  </a:lnTo>
                  <a:lnTo>
                    <a:pt x="338" y="39"/>
                  </a:lnTo>
                  <a:lnTo>
                    <a:pt x="345" y="0"/>
                  </a:lnTo>
                  <a:lnTo>
                    <a:pt x="345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pPr>
                <a:defRPr/>
              </a:pPr>
              <a:endParaRPr lang="pt-PT"/>
            </a:p>
          </p:txBody>
        </p:sp>
        <p:sp>
          <p:nvSpPr>
            <p:cNvPr id="27" name="Freeform 80"/>
            <p:cNvSpPr>
              <a:spLocks/>
            </p:cNvSpPr>
            <p:nvPr/>
          </p:nvSpPr>
          <p:spPr bwMode="auto">
            <a:xfrm>
              <a:off x="222" y="211"/>
              <a:ext cx="344" cy="646"/>
            </a:xfrm>
            <a:custGeom>
              <a:avLst/>
              <a:gdLst/>
              <a:ahLst/>
              <a:cxnLst>
                <a:cxn ang="0">
                  <a:pos x="343" y="52"/>
                </a:cxn>
                <a:cxn ang="0">
                  <a:pos x="343" y="194"/>
                </a:cxn>
                <a:cxn ang="0">
                  <a:pos x="335" y="188"/>
                </a:cxn>
                <a:cxn ang="0">
                  <a:pos x="315" y="188"/>
                </a:cxn>
                <a:cxn ang="0">
                  <a:pos x="300" y="194"/>
                </a:cxn>
                <a:cxn ang="0">
                  <a:pos x="284" y="209"/>
                </a:cxn>
                <a:cxn ang="0">
                  <a:pos x="242" y="260"/>
                </a:cxn>
                <a:cxn ang="0">
                  <a:pos x="146" y="366"/>
                </a:cxn>
                <a:cxn ang="0">
                  <a:pos x="50" y="474"/>
                </a:cxn>
                <a:cxn ang="0">
                  <a:pos x="30" y="504"/>
                </a:cxn>
                <a:cxn ang="0">
                  <a:pos x="17" y="534"/>
                </a:cxn>
                <a:cxn ang="0">
                  <a:pos x="10" y="581"/>
                </a:cxn>
                <a:cxn ang="0">
                  <a:pos x="0" y="645"/>
                </a:cxn>
                <a:cxn ang="0">
                  <a:pos x="0" y="364"/>
                </a:cxn>
                <a:cxn ang="0">
                  <a:pos x="5" y="391"/>
                </a:cxn>
                <a:cxn ang="0">
                  <a:pos x="10" y="403"/>
                </a:cxn>
                <a:cxn ang="0">
                  <a:pos x="20" y="409"/>
                </a:cxn>
                <a:cxn ang="0">
                  <a:pos x="30" y="412"/>
                </a:cxn>
                <a:cxn ang="0">
                  <a:pos x="45" y="412"/>
                </a:cxn>
                <a:cxn ang="0">
                  <a:pos x="60" y="406"/>
                </a:cxn>
                <a:cxn ang="0">
                  <a:pos x="257" y="189"/>
                </a:cxn>
                <a:cxn ang="0">
                  <a:pos x="297" y="138"/>
                </a:cxn>
                <a:cxn ang="0">
                  <a:pos x="312" y="111"/>
                </a:cxn>
                <a:cxn ang="0">
                  <a:pos x="325" y="84"/>
                </a:cxn>
                <a:cxn ang="0">
                  <a:pos x="335" y="39"/>
                </a:cxn>
                <a:cxn ang="0">
                  <a:pos x="343" y="0"/>
                </a:cxn>
                <a:cxn ang="0">
                  <a:pos x="343" y="117"/>
                </a:cxn>
              </a:cxnLst>
              <a:rect l="0" t="0" r="r" b="b"/>
              <a:pathLst>
                <a:path w="344" h="646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6"/>
                  </a:lnTo>
                  <a:lnTo>
                    <a:pt x="50" y="474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1"/>
                  </a:lnTo>
                  <a:lnTo>
                    <a:pt x="0" y="645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pPr>
                <a:defRPr/>
              </a:pPr>
              <a:endParaRPr lang="pt-PT"/>
            </a:p>
          </p:txBody>
        </p:sp>
        <p:sp>
          <p:nvSpPr>
            <p:cNvPr id="28" name="Freeform 81"/>
            <p:cNvSpPr>
              <a:spLocks/>
            </p:cNvSpPr>
            <p:nvPr/>
          </p:nvSpPr>
          <p:spPr bwMode="auto">
            <a:xfrm>
              <a:off x="222" y="-3"/>
              <a:ext cx="346" cy="574"/>
            </a:xfrm>
            <a:custGeom>
              <a:avLst/>
              <a:gdLst/>
              <a:ahLst/>
              <a:cxnLst>
                <a:cxn ang="0">
                  <a:pos x="345" y="0"/>
                </a:cxn>
                <a:cxn ang="0">
                  <a:pos x="343" y="122"/>
                </a:cxn>
                <a:cxn ang="0">
                  <a:pos x="336" y="116"/>
                </a:cxn>
                <a:cxn ang="0">
                  <a:pos x="315" y="116"/>
                </a:cxn>
                <a:cxn ang="0">
                  <a:pos x="300" y="122"/>
                </a:cxn>
                <a:cxn ang="0">
                  <a:pos x="285" y="137"/>
                </a:cxn>
                <a:cxn ang="0">
                  <a:pos x="242" y="188"/>
                </a:cxn>
                <a:cxn ang="0">
                  <a:pos x="146" y="294"/>
                </a:cxn>
                <a:cxn ang="0">
                  <a:pos x="50" y="402"/>
                </a:cxn>
                <a:cxn ang="0">
                  <a:pos x="30" y="432"/>
                </a:cxn>
                <a:cxn ang="0">
                  <a:pos x="17" y="462"/>
                </a:cxn>
                <a:cxn ang="0">
                  <a:pos x="10" y="509"/>
                </a:cxn>
                <a:cxn ang="0">
                  <a:pos x="0" y="573"/>
                </a:cxn>
                <a:cxn ang="0">
                  <a:pos x="0" y="292"/>
                </a:cxn>
                <a:cxn ang="0">
                  <a:pos x="5" y="319"/>
                </a:cxn>
                <a:cxn ang="0">
                  <a:pos x="10" y="331"/>
                </a:cxn>
                <a:cxn ang="0">
                  <a:pos x="20" y="337"/>
                </a:cxn>
                <a:cxn ang="0">
                  <a:pos x="30" y="340"/>
                </a:cxn>
                <a:cxn ang="0">
                  <a:pos x="45" y="340"/>
                </a:cxn>
                <a:cxn ang="0">
                  <a:pos x="60" y="334"/>
                </a:cxn>
                <a:cxn ang="0">
                  <a:pos x="257" y="117"/>
                </a:cxn>
                <a:cxn ang="0">
                  <a:pos x="298" y="66"/>
                </a:cxn>
                <a:cxn ang="0">
                  <a:pos x="313" y="39"/>
                </a:cxn>
                <a:cxn ang="0">
                  <a:pos x="326" y="12"/>
                </a:cxn>
                <a:cxn ang="0">
                  <a:pos x="329" y="0"/>
                </a:cxn>
                <a:cxn ang="0">
                  <a:pos x="345" y="3"/>
                </a:cxn>
                <a:cxn ang="0">
                  <a:pos x="343" y="45"/>
                </a:cxn>
              </a:cxnLst>
              <a:rect l="0" t="0" r="r" b="b"/>
              <a:pathLst>
                <a:path w="346" h="574">
                  <a:moveTo>
                    <a:pt x="345" y="0"/>
                  </a:moveTo>
                  <a:lnTo>
                    <a:pt x="343" y="122"/>
                  </a:lnTo>
                  <a:lnTo>
                    <a:pt x="336" y="116"/>
                  </a:lnTo>
                  <a:lnTo>
                    <a:pt x="315" y="116"/>
                  </a:lnTo>
                  <a:lnTo>
                    <a:pt x="300" y="122"/>
                  </a:lnTo>
                  <a:lnTo>
                    <a:pt x="285" y="137"/>
                  </a:lnTo>
                  <a:lnTo>
                    <a:pt x="242" y="188"/>
                  </a:lnTo>
                  <a:lnTo>
                    <a:pt x="146" y="294"/>
                  </a:lnTo>
                  <a:lnTo>
                    <a:pt x="50" y="402"/>
                  </a:lnTo>
                  <a:lnTo>
                    <a:pt x="30" y="432"/>
                  </a:lnTo>
                  <a:lnTo>
                    <a:pt x="17" y="462"/>
                  </a:lnTo>
                  <a:lnTo>
                    <a:pt x="10" y="509"/>
                  </a:lnTo>
                  <a:lnTo>
                    <a:pt x="0" y="573"/>
                  </a:lnTo>
                  <a:lnTo>
                    <a:pt x="0" y="292"/>
                  </a:lnTo>
                  <a:lnTo>
                    <a:pt x="5" y="319"/>
                  </a:lnTo>
                  <a:lnTo>
                    <a:pt x="10" y="331"/>
                  </a:lnTo>
                  <a:lnTo>
                    <a:pt x="20" y="337"/>
                  </a:lnTo>
                  <a:lnTo>
                    <a:pt x="30" y="340"/>
                  </a:lnTo>
                  <a:lnTo>
                    <a:pt x="45" y="340"/>
                  </a:lnTo>
                  <a:lnTo>
                    <a:pt x="60" y="334"/>
                  </a:lnTo>
                  <a:lnTo>
                    <a:pt x="257" y="117"/>
                  </a:lnTo>
                  <a:lnTo>
                    <a:pt x="298" y="66"/>
                  </a:lnTo>
                  <a:lnTo>
                    <a:pt x="313" y="39"/>
                  </a:lnTo>
                  <a:lnTo>
                    <a:pt x="326" y="12"/>
                  </a:lnTo>
                  <a:lnTo>
                    <a:pt x="329" y="0"/>
                  </a:lnTo>
                  <a:lnTo>
                    <a:pt x="345" y="3"/>
                  </a:lnTo>
                  <a:lnTo>
                    <a:pt x="343" y="45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pPr>
                <a:defRPr/>
              </a:pPr>
              <a:endParaRPr lang="pt-PT"/>
            </a:p>
          </p:txBody>
        </p:sp>
        <p:sp>
          <p:nvSpPr>
            <p:cNvPr id="29" name="Freeform 82"/>
            <p:cNvSpPr>
              <a:spLocks/>
            </p:cNvSpPr>
            <p:nvPr/>
          </p:nvSpPr>
          <p:spPr bwMode="auto">
            <a:xfrm>
              <a:off x="224" y="-6"/>
              <a:ext cx="154" cy="294"/>
            </a:xfrm>
            <a:custGeom>
              <a:avLst/>
              <a:gdLst/>
              <a:ahLst/>
              <a:cxnLst>
                <a:cxn ang="0">
                  <a:pos x="153" y="3"/>
                </a:cxn>
                <a:cxn ang="0">
                  <a:pos x="50" y="122"/>
                </a:cxn>
                <a:cxn ang="0">
                  <a:pos x="30" y="152"/>
                </a:cxn>
                <a:cxn ang="0">
                  <a:pos x="17" y="182"/>
                </a:cxn>
                <a:cxn ang="0">
                  <a:pos x="10" y="229"/>
                </a:cxn>
                <a:cxn ang="0">
                  <a:pos x="0" y="293"/>
                </a:cxn>
                <a:cxn ang="0">
                  <a:pos x="0" y="12"/>
                </a:cxn>
                <a:cxn ang="0">
                  <a:pos x="5" y="39"/>
                </a:cxn>
                <a:cxn ang="0">
                  <a:pos x="10" y="51"/>
                </a:cxn>
                <a:cxn ang="0">
                  <a:pos x="20" y="57"/>
                </a:cxn>
                <a:cxn ang="0">
                  <a:pos x="30" y="60"/>
                </a:cxn>
                <a:cxn ang="0">
                  <a:pos x="45" y="60"/>
                </a:cxn>
                <a:cxn ang="0">
                  <a:pos x="60" y="54"/>
                </a:cxn>
                <a:cxn ang="0">
                  <a:pos x="110" y="0"/>
                </a:cxn>
              </a:cxnLst>
              <a:rect l="0" t="0" r="r" b="b"/>
              <a:pathLst>
                <a:path w="154" h="294">
                  <a:moveTo>
                    <a:pt x="153" y="3"/>
                  </a:moveTo>
                  <a:lnTo>
                    <a:pt x="50" y="122"/>
                  </a:lnTo>
                  <a:lnTo>
                    <a:pt x="30" y="152"/>
                  </a:lnTo>
                  <a:lnTo>
                    <a:pt x="17" y="182"/>
                  </a:lnTo>
                  <a:lnTo>
                    <a:pt x="10" y="229"/>
                  </a:lnTo>
                  <a:lnTo>
                    <a:pt x="0" y="293"/>
                  </a:lnTo>
                  <a:lnTo>
                    <a:pt x="0" y="12"/>
                  </a:lnTo>
                  <a:lnTo>
                    <a:pt x="5" y="39"/>
                  </a:lnTo>
                  <a:lnTo>
                    <a:pt x="10" y="51"/>
                  </a:lnTo>
                  <a:lnTo>
                    <a:pt x="20" y="57"/>
                  </a:lnTo>
                  <a:lnTo>
                    <a:pt x="30" y="60"/>
                  </a:lnTo>
                  <a:lnTo>
                    <a:pt x="45" y="60"/>
                  </a:lnTo>
                  <a:lnTo>
                    <a:pt x="60" y="54"/>
                  </a:lnTo>
                  <a:lnTo>
                    <a:pt x="110" y="0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pPr>
                <a:defRPr/>
              </a:pPr>
              <a:endParaRPr lang="pt-PT"/>
            </a:p>
          </p:txBody>
        </p:sp>
        <p:sp>
          <p:nvSpPr>
            <p:cNvPr id="30" name="Freeform 83"/>
            <p:cNvSpPr>
              <a:spLocks/>
            </p:cNvSpPr>
            <p:nvPr/>
          </p:nvSpPr>
          <p:spPr bwMode="auto">
            <a:xfrm>
              <a:off x="222" y="1796"/>
              <a:ext cx="344" cy="646"/>
            </a:xfrm>
            <a:custGeom>
              <a:avLst/>
              <a:gdLst/>
              <a:ahLst/>
              <a:cxnLst>
                <a:cxn ang="0">
                  <a:pos x="343" y="52"/>
                </a:cxn>
                <a:cxn ang="0">
                  <a:pos x="343" y="194"/>
                </a:cxn>
                <a:cxn ang="0">
                  <a:pos x="335" y="188"/>
                </a:cxn>
                <a:cxn ang="0">
                  <a:pos x="315" y="188"/>
                </a:cxn>
                <a:cxn ang="0">
                  <a:pos x="300" y="194"/>
                </a:cxn>
                <a:cxn ang="0">
                  <a:pos x="284" y="209"/>
                </a:cxn>
                <a:cxn ang="0">
                  <a:pos x="242" y="260"/>
                </a:cxn>
                <a:cxn ang="0">
                  <a:pos x="146" y="366"/>
                </a:cxn>
                <a:cxn ang="0">
                  <a:pos x="50" y="474"/>
                </a:cxn>
                <a:cxn ang="0">
                  <a:pos x="30" y="504"/>
                </a:cxn>
                <a:cxn ang="0">
                  <a:pos x="17" y="534"/>
                </a:cxn>
                <a:cxn ang="0">
                  <a:pos x="10" y="581"/>
                </a:cxn>
                <a:cxn ang="0">
                  <a:pos x="0" y="645"/>
                </a:cxn>
                <a:cxn ang="0">
                  <a:pos x="0" y="364"/>
                </a:cxn>
                <a:cxn ang="0">
                  <a:pos x="5" y="391"/>
                </a:cxn>
                <a:cxn ang="0">
                  <a:pos x="10" y="403"/>
                </a:cxn>
                <a:cxn ang="0">
                  <a:pos x="20" y="409"/>
                </a:cxn>
                <a:cxn ang="0">
                  <a:pos x="30" y="412"/>
                </a:cxn>
                <a:cxn ang="0">
                  <a:pos x="45" y="412"/>
                </a:cxn>
                <a:cxn ang="0">
                  <a:pos x="60" y="406"/>
                </a:cxn>
                <a:cxn ang="0">
                  <a:pos x="257" y="189"/>
                </a:cxn>
                <a:cxn ang="0">
                  <a:pos x="297" y="138"/>
                </a:cxn>
                <a:cxn ang="0">
                  <a:pos x="312" y="111"/>
                </a:cxn>
                <a:cxn ang="0">
                  <a:pos x="325" y="84"/>
                </a:cxn>
                <a:cxn ang="0">
                  <a:pos x="335" y="39"/>
                </a:cxn>
                <a:cxn ang="0">
                  <a:pos x="343" y="0"/>
                </a:cxn>
                <a:cxn ang="0">
                  <a:pos x="343" y="117"/>
                </a:cxn>
              </a:cxnLst>
              <a:rect l="0" t="0" r="r" b="b"/>
              <a:pathLst>
                <a:path w="344" h="646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6"/>
                  </a:lnTo>
                  <a:lnTo>
                    <a:pt x="50" y="474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1"/>
                  </a:lnTo>
                  <a:lnTo>
                    <a:pt x="0" y="645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pPr>
                <a:defRPr/>
              </a:pPr>
              <a:endParaRPr lang="pt-PT"/>
            </a:p>
          </p:txBody>
        </p:sp>
        <p:sp>
          <p:nvSpPr>
            <p:cNvPr id="31" name="Rectangle 84"/>
            <p:cNvSpPr>
              <a:spLocks noChangeArrowheads="1"/>
            </p:cNvSpPr>
            <p:nvPr/>
          </p:nvSpPr>
          <p:spPr bwMode="auto">
            <a:xfrm>
              <a:off x="771" y="0"/>
              <a:ext cx="210" cy="4319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pt-PT"/>
            </a:p>
          </p:txBody>
        </p:sp>
        <p:sp>
          <p:nvSpPr>
            <p:cNvPr id="32" name="Line 85"/>
            <p:cNvSpPr>
              <a:spLocks noChangeShapeType="1"/>
            </p:cNvSpPr>
            <p:nvPr/>
          </p:nvSpPr>
          <p:spPr bwMode="auto">
            <a:xfrm>
              <a:off x="135" y="0"/>
              <a:ext cx="0" cy="4319"/>
            </a:xfrm>
            <a:prstGeom prst="line">
              <a:avLst/>
            </a:prstGeom>
            <a:noFill/>
            <a:ln w="12700" cap="sq">
              <a:solidFill>
                <a:schemeClr val="accent1"/>
              </a:solidFill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pPr>
                <a:defRPr/>
              </a:pPr>
              <a:endParaRPr lang="pt-PT"/>
            </a:p>
          </p:txBody>
        </p:sp>
        <p:sp>
          <p:nvSpPr>
            <p:cNvPr id="33" name="Line 86"/>
            <p:cNvSpPr>
              <a:spLocks noChangeShapeType="1"/>
            </p:cNvSpPr>
            <p:nvPr/>
          </p:nvSpPr>
          <p:spPr bwMode="auto">
            <a:xfrm>
              <a:off x="645" y="0"/>
              <a:ext cx="0" cy="4319"/>
            </a:xfrm>
            <a:prstGeom prst="line">
              <a:avLst/>
            </a:prstGeom>
            <a:noFill/>
            <a:ln w="12700" cap="sq">
              <a:solidFill>
                <a:schemeClr val="accent1"/>
              </a:solidFill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pPr>
                <a:defRPr/>
              </a:pPr>
              <a:endParaRPr lang="pt-PT"/>
            </a:p>
          </p:txBody>
        </p:sp>
      </p:grpSp>
      <p:grpSp>
        <p:nvGrpSpPr>
          <p:cNvPr id="34" name="Group 91"/>
          <p:cNvGrpSpPr>
            <a:grpSpLocks/>
          </p:cNvGrpSpPr>
          <p:nvPr/>
        </p:nvGrpSpPr>
        <p:grpSpPr bwMode="auto">
          <a:xfrm>
            <a:off x="523875" y="1428750"/>
            <a:ext cx="2095500" cy="2095500"/>
            <a:chOff x="330" y="900"/>
            <a:chExt cx="1320" cy="1320"/>
          </a:xfrm>
        </p:grpSpPr>
        <p:sp>
          <p:nvSpPr>
            <p:cNvPr id="35" name="Rectangle 37"/>
            <p:cNvSpPr>
              <a:spLocks noChangeArrowheads="1"/>
            </p:cNvSpPr>
            <p:nvPr/>
          </p:nvSpPr>
          <p:spPr bwMode="auto">
            <a:xfrm>
              <a:off x="975" y="900"/>
              <a:ext cx="675" cy="1320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pt-PT"/>
            </a:p>
          </p:txBody>
        </p:sp>
        <p:grpSp>
          <p:nvGrpSpPr>
            <p:cNvPr id="36" name="Group 90"/>
            <p:cNvGrpSpPr>
              <a:grpSpLocks/>
            </p:cNvGrpSpPr>
            <p:nvPr/>
          </p:nvGrpSpPr>
          <p:grpSpPr bwMode="auto">
            <a:xfrm>
              <a:off x="330" y="1015"/>
              <a:ext cx="1079" cy="1060"/>
              <a:chOff x="330" y="1015"/>
              <a:chExt cx="1079" cy="1060"/>
            </a:xfrm>
          </p:grpSpPr>
          <p:grpSp>
            <p:nvGrpSpPr>
              <p:cNvPr id="37" name="Group 88"/>
              <p:cNvGrpSpPr>
                <a:grpSpLocks/>
              </p:cNvGrpSpPr>
              <p:nvPr/>
            </p:nvGrpSpPr>
            <p:grpSpPr bwMode="auto">
              <a:xfrm>
                <a:off x="330" y="1015"/>
                <a:ext cx="1079" cy="1060"/>
                <a:chOff x="330" y="1015"/>
                <a:chExt cx="1079" cy="1060"/>
              </a:xfrm>
            </p:grpSpPr>
            <p:grpSp>
              <p:nvGrpSpPr>
                <p:cNvPr id="45" name="Group 87"/>
                <p:cNvGrpSpPr>
                  <a:grpSpLocks/>
                </p:cNvGrpSpPr>
                <p:nvPr/>
              </p:nvGrpSpPr>
              <p:grpSpPr bwMode="auto">
                <a:xfrm>
                  <a:off x="330" y="1015"/>
                  <a:ext cx="1079" cy="1060"/>
                  <a:chOff x="330" y="1015"/>
                  <a:chExt cx="1079" cy="1060"/>
                </a:xfrm>
              </p:grpSpPr>
              <p:sp>
                <p:nvSpPr>
                  <p:cNvPr id="50" name="Rectangle 38"/>
                  <p:cNvSpPr>
                    <a:spLocks noChangeArrowheads="1"/>
                  </p:cNvSpPr>
                  <p:nvPr/>
                </p:nvSpPr>
                <p:spPr bwMode="auto">
                  <a:xfrm>
                    <a:off x="333" y="1910"/>
                    <a:ext cx="1074" cy="165"/>
                  </a:xfrm>
                  <a:prstGeom prst="rect">
                    <a:avLst/>
                  </a:prstGeom>
                  <a:gradFill rotWithShape="0">
                    <a:gsLst>
                      <a:gs pos="0">
                        <a:schemeClr val="accent1"/>
                      </a:gs>
                      <a:gs pos="100000">
                        <a:schemeClr val="accent1">
                          <a:gamma/>
                          <a:shade val="46275"/>
                          <a:invGamma/>
                        </a:schemeClr>
                      </a:gs>
                    </a:gsLst>
                    <a:lin ang="5400000" scaled="1"/>
                  </a:gra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defRPr/>
                    </a:pPr>
                    <a:endParaRPr lang="pt-PT"/>
                  </a:p>
                </p:txBody>
              </p:sp>
              <p:sp>
                <p:nvSpPr>
                  <p:cNvPr id="51" name="Rectangle 39"/>
                  <p:cNvSpPr>
                    <a:spLocks noChangeArrowheads="1"/>
                  </p:cNvSpPr>
                  <p:nvPr/>
                </p:nvSpPr>
                <p:spPr bwMode="auto">
                  <a:xfrm>
                    <a:off x="333" y="1015"/>
                    <a:ext cx="1074" cy="165"/>
                  </a:xfrm>
                  <a:prstGeom prst="rect">
                    <a:avLst/>
                  </a:prstGeom>
                  <a:gradFill rotWithShape="0">
                    <a:gsLst>
                      <a:gs pos="0">
                        <a:schemeClr val="accent1">
                          <a:gamma/>
                          <a:shade val="46275"/>
                          <a:invGamma/>
                        </a:schemeClr>
                      </a:gs>
                      <a:gs pos="100000">
                        <a:schemeClr val="accent1"/>
                      </a:gs>
                    </a:gsLst>
                    <a:lin ang="5400000" scaled="1"/>
                  </a:gra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defRPr/>
                    </a:pPr>
                    <a:endParaRPr lang="pt-PT"/>
                  </a:p>
                </p:txBody>
              </p:sp>
              <p:sp>
                <p:nvSpPr>
                  <p:cNvPr id="52" name="AutoShape 40"/>
                  <p:cNvSpPr>
                    <a:spLocks noChangeArrowheads="1"/>
                  </p:cNvSpPr>
                  <p:nvPr/>
                </p:nvSpPr>
                <p:spPr bwMode="auto">
                  <a:xfrm rot="5400000" flipV="1">
                    <a:off x="-91" y="1446"/>
                    <a:ext cx="1028" cy="186"/>
                  </a:xfrm>
                  <a:custGeom>
                    <a:avLst/>
                    <a:gdLst>
                      <a:gd name="G0" fmla="+- 2645 0 0"/>
                      <a:gd name="G1" fmla="+- 21600 0 2645"/>
                      <a:gd name="G2" fmla="*/ 2645 1 2"/>
                      <a:gd name="G3" fmla="+- 21600 0 G2"/>
                      <a:gd name="G4" fmla="+/ 2645 21600 2"/>
                      <a:gd name="G5" fmla="+/ G1 0 2"/>
                      <a:gd name="G6" fmla="*/ 21600 21600 2645"/>
                      <a:gd name="G7" fmla="*/ G6 1 2"/>
                      <a:gd name="G8" fmla="+- 21600 0 G7"/>
                      <a:gd name="G9" fmla="*/ 21600 1 2"/>
                      <a:gd name="G10" fmla="+- 2645 0 G9"/>
                      <a:gd name="G11" fmla="?: G10 G8 0"/>
                      <a:gd name="G12" fmla="?: G10 G7 21600"/>
                      <a:gd name="T0" fmla="*/ 20277 w 21600"/>
                      <a:gd name="T1" fmla="*/ 10800 h 21600"/>
                      <a:gd name="T2" fmla="*/ 10800 w 21600"/>
                      <a:gd name="T3" fmla="*/ 21600 h 21600"/>
                      <a:gd name="T4" fmla="*/ 1323 w 21600"/>
                      <a:gd name="T5" fmla="*/ 10800 h 21600"/>
                      <a:gd name="T6" fmla="*/ 10800 w 21600"/>
                      <a:gd name="T7" fmla="*/ 0 h 21600"/>
                      <a:gd name="T8" fmla="*/ 3123 w 21600"/>
                      <a:gd name="T9" fmla="*/ 3123 h 21600"/>
                      <a:gd name="T10" fmla="*/ 18477 w 21600"/>
                      <a:gd name="T11" fmla="*/ 18477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T8" t="T9" r="T10" b="T11"/>
                    <a:pathLst>
                      <a:path w="21600" h="21600">
                        <a:moveTo>
                          <a:pt x="0" y="0"/>
                        </a:moveTo>
                        <a:lnTo>
                          <a:pt x="2645" y="21600"/>
                        </a:lnTo>
                        <a:lnTo>
                          <a:pt x="18955" y="21600"/>
                        </a:lnTo>
                        <a:lnTo>
                          <a:pt x="21600" y="0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1">
                          <a:gamma/>
                          <a:shade val="46275"/>
                          <a:invGamma/>
                        </a:schemeClr>
                      </a:gs>
                      <a:gs pos="100000">
                        <a:schemeClr val="accent1"/>
                      </a:gs>
                    </a:gsLst>
                    <a:lin ang="0" scaled="1"/>
                  </a:gra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defRPr/>
                    </a:pPr>
                    <a:endParaRPr lang="pt-PT"/>
                  </a:p>
                </p:txBody>
              </p:sp>
              <p:sp>
                <p:nvSpPr>
                  <p:cNvPr id="53" name="AutoShape 41"/>
                  <p:cNvSpPr>
                    <a:spLocks noChangeArrowheads="1"/>
                  </p:cNvSpPr>
                  <p:nvPr/>
                </p:nvSpPr>
                <p:spPr bwMode="auto">
                  <a:xfrm rot="-5400000" flipH="1" flipV="1">
                    <a:off x="802" y="1436"/>
                    <a:ext cx="1028" cy="186"/>
                  </a:xfrm>
                  <a:custGeom>
                    <a:avLst/>
                    <a:gdLst>
                      <a:gd name="G0" fmla="+- 2645 0 0"/>
                      <a:gd name="G1" fmla="+- 21600 0 2645"/>
                      <a:gd name="G2" fmla="*/ 2645 1 2"/>
                      <a:gd name="G3" fmla="+- 21600 0 G2"/>
                      <a:gd name="G4" fmla="+/ 2645 21600 2"/>
                      <a:gd name="G5" fmla="+/ G1 0 2"/>
                      <a:gd name="G6" fmla="*/ 21600 21600 2645"/>
                      <a:gd name="G7" fmla="*/ G6 1 2"/>
                      <a:gd name="G8" fmla="+- 21600 0 G7"/>
                      <a:gd name="G9" fmla="*/ 21600 1 2"/>
                      <a:gd name="G10" fmla="+- 2645 0 G9"/>
                      <a:gd name="G11" fmla="?: G10 G8 0"/>
                      <a:gd name="G12" fmla="?: G10 G7 21600"/>
                      <a:gd name="T0" fmla="*/ 20277 w 21600"/>
                      <a:gd name="T1" fmla="*/ 10800 h 21600"/>
                      <a:gd name="T2" fmla="*/ 10800 w 21600"/>
                      <a:gd name="T3" fmla="*/ 21600 h 21600"/>
                      <a:gd name="T4" fmla="*/ 1323 w 21600"/>
                      <a:gd name="T5" fmla="*/ 10800 h 21600"/>
                      <a:gd name="T6" fmla="*/ 10800 w 21600"/>
                      <a:gd name="T7" fmla="*/ 0 h 21600"/>
                      <a:gd name="T8" fmla="*/ 3123 w 21600"/>
                      <a:gd name="T9" fmla="*/ 3123 h 21600"/>
                      <a:gd name="T10" fmla="*/ 18477 w 21600"/>
                      <a:gd name="T11" fmla="*/ 18477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T8" t="T9" r="T10" b="T11"/>
                    <a:pathLst>
                      <a:path w="21600" h="21600">
                        <a:moveTo>
                          <a:pt x="0" y="0"/>
                        </a:moveTo>
                        <a:lnTo>
                          <a:pt x="2645" y="21600"/>
                        </a:lnTo>
                        <a:lnTo>
                          <a:pt x="18955" y="21600"/>
                        </a:lnTo>
                        <a:lnTo>
                          <a:pt x="21600" y="0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1"/>
                      </a:gs>
                      <a:gs pos="100000">
                        <a:schemeClr val="accent1">
                          <a:gamma/>
                          <a:shade val="46275"/>
                          <a:invGamma/>
                        </a:schemeClr>
                      </a:gs>
                    </a:gsLst>
                    <a:lin ang="0" scaled="1"/>
                  </a:gra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defRPr/>
                    </a:pPr>
                    <a:endParaRPr lang="pt-PT"/>
                  </a:p>
                </p:txBody>
              </p:sp>
            </p:grpSp>
            <p:sp>
              <p:nvSpPr>
                <p:cNvPr id="46" name="Rectangle 43"/>
                <p:cNvSpPr>
                  <a:spLocks noChangeArrowheads="1"/>
                </p:cNvSpPr>
                <p:nvPr/>
              </p:nvSpPr>
              <p:spPr bwMode="auto">
                <a:xfrm>
                  <a:off x="433" y="1111"/>
                  <a:ext cx="874" cy="868"/>
                </a:xfrm>
                <a:prstGeom prst="rect">
                  <a:avLst/>
                </a:prstGeom>
                <a:gradFill rotWithShape="0">
                  <a:gsLst>
                    <a:gs pos="0">
                      <a:schemeClr val="accent1">
                        <a:gamma/>
                        <a:shade val="46275"/>
                        <a:invGamma/>
                      </a:schemeClr>
                    </a:gs>
                    <a:gs pos="100000">
                      <a:schemeClr val="accent1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pt-PT"/>
                </a:p>
              </p:txBody>
            </p:sp>
            <p:sp>
              <p:nvSpPr>
                <p:cNvPr id="47" name="Oval 44"/>
                <p:cNvSpPr>
                  <a:spLocks noChangeArrowheads="1"/>
                </p:cNvSpPr>
                <p:nvPr/>
              </p:nvSpPr>
              <p:spPr bwMode="auto">
                <a:xfrm>
                  <a:off x="484" y="1170"/>
                  <a:ext cx="772" cy="750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1"/>
                    </a:gs>
                    <a:gs pos="100000">
                      <a:schemeClr val="accent1">
                        <a:gamma/>
                        <a:shade val="46275"/>
                        <a:invGamma/>
                      </a:schemeClr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lIns="92075" tIns="46038" rIns="92075" bIns="46038" anchor="ctr"/>
                <a:lstStyle/>
                <a:p>
                  <a:pPr eaLnBrk="0" hangingPunct="0">
                    <a:spcBef>
                      <a:spcPct val="50000"/>
                    </a:spcBef>
                    <a:defRPr/>
                  </a:pPr>
                  <a:endParaRPr kumimoji="1" lang="pt-PT"/>
                </a:p>
              </p:txBody>
            </p:sp>
            <p:sp>
              <p:nvSpPr>
                <p:cNvPr id="48" name="Oval 45"/>
                <p:cNvSpPr>
                  <a:spLocks noChangeArrowheads="1"/>
                </p:cNvSpPr>
                <p:nvPr/>
              </p:nvSpPr>
              <p:spPr bwMode="auto">
                <a:xfrm>
                  <a:off x="559" y="1241"/>
                  <a:ext cx="622" cy="608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1">
                        <a:gamma/>
                        <a:shade val="46275"/>
                        <a:invGamma/>
                      </a:schemeClr>
                    </a:gs>
                    <a:gs pos="100000">
                      <a:schemeClr val="accent1"/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lIns="92075" tIns="46038" rIns="92075" bIns="46038" anchor="ctr"/>
                <a:lstStyle/>
                <a:p>
                  <a:pPr eaLnBrk="0" hangingPunct="0">
                    <a:spcBef>
                      <a:spcPct val="50000"/>
                    </a:spcBef>
                    <a:defRPr/>
                  </a:pPr>
                  <a:endParaRPr kumimoji="1" lang="pt-PT"/>
                </a:p>
              </p:txBody>
            </p:sp>
            <p:sp>
              <p:nvSpPr>
                <p:cNvPr id="49" name="Oval 46"/>
                <p:cNvSpPr>
                  <a:spLocks noChangeArrowheads="1"/>
                </p:cNvSpPr>
                <p:nvPr/>
              </p:nvSpPr>
              <p:spPr bwMode="auto">
                <a:xfrm>
                  <a:off x="624" y="1303"/>
                  <a:ext cx="492" cy="484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1"/>
                    </a:gs>
                    <a:gs pos="100000">
                      <a:schemeClr val="accent1">
                        <a:gamma/>
                        <a:shade val="46275"/>
                        <a:invGamma/>
                      </a:schemeClr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lIns="92075" tIns="46038" rIns="92075" bIns="46038" anchor="ctr"/>
                <a:lstStyle/>
                <a:p>
                  <a:pPr eaLnBrk="0" hangingPunct="0">
                    <a:spcBef>
                      <a:spcPct val="50000"/>
                    </a:spcBef>
                    <a:defRPr/>
                  </a:pPr>
                  <a:endParaRPr kumimoji="1" lang="pt-PT"/>
                </a:p>
              </p:txBody>
            </p:sp>
          </p:grpSp>
          <p:grpSp>
            <p:nvGrpSpPr>
              <p:cNvPr id="38" name="Group 89"/>
              <p:cNvGrpSpPr>
                <a:grpSpLocks/>
              </p:cNvGrpSpPr>
              <p:nvPr/>
            </p:nvGrpSpPr>
            <p:grpSpPr bwMode="auto">
              <a:xfrm>
                <a:off x="634" y="1345"/>
                <a:ext cx="447" cy="402"/>
                <a:chOff x="634" y="1345"/>
                <a:chExt cx="447" cy="402"/>
              </a:xfrm>
            </p:grpSpPr>
            <p:sp>
              <p:nvSpPr>
                <p:cNvPr id="39" name="Arc 48"/>
                <p:cNvSpPr>
                  <a:spLocks/>
                </p:cNvSpPr>
                <p:nvPr/>
              </p:nvSpPr>
              <p:spPr bwMode="auto">
                <a:xfrm>
                  <a:off x="856" y="1409"/>
                  <a:ext cx="34" cy="288"/>
                </a:xfrm>
                <a:custGeom>
                  <a:avLst/>
                  <a:gdLst>
                    <a:gd name="G0" fmla="+- 0 0 0"/>
                    <a:gd name="G1" fmla="+- 21600 0 0"/>
                    <a:gd name="G2" fmla="+- 21600 0 0"/>
                    <a:gd name="T0" fmla="*/ 0 w 21600"/>
                    <a:gd name="T1" fmla="*/ 0 h 43200"/>
                    <a:gd name="T2" fmla="*/ 0 w 21600"/>
                    <a:gd name="T3" fmla="*/ 43200 h 43200"/>
                    <a:gd name="T4" fmla="*/ 0 w 21600"/>
                    <a:gd name="T5" fmla="*/ 21600 h 432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600" h="432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cubicBezTo>
                        <a:pt x="21600" y="33529"/>
                        <a:pt x="11929" y="43199"/>
                        <a:pt x="0" y="43200"/>
                      </a:cubicBezTo>
                    </a:path>
                    <a:path w="21600" h="432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cubicBezTo>
                        <a:pt x="21600" y="33529"/>
                        <a:pt x="11929" y="43199"/>
                        <a:pt x="0" y="432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accent1"/>
                    </a:gs>
                    <a:gs pos="100000">
                      <a:schemeClr val="accent1">
                        <a:gamma/>
                        <a:shade val="46275"/>
                        <a:invGamma/>
                      </a:schemeClr>
                    </a:gs>
                  </a:gsLst>
                  <a:lin ang="0" scaled="1"/>
                </a:gradFill>
                <a:ln w="9525">
                  <a:noFill/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pt-PT"/>
                </a:p>
              </p:txBody>
            </p:sp>
            <p:sp>
              <p:nvSpPr>
                <p:cNvPr id="40" name="Arc 49"/>
                <p:cNvSpPr>
                  <a:spLocks/>
                </p:cNvSpPr>
                <p:nvPr/>
              </p:nvSpPr>
              <p:spPr bwMode="auto">
                <a:xfrm>
                  <a:off x="827" y="1409"/>
                  <a:ext cx="34" cy="288"/>
                </a:xfrm>
                <a:custGeom>
                  <a:avLst/>
                  <a:gdLst>
                    <a:gd name="G0" fmla="+- 21600 0 0"/>
                    <a:gd name="G1" fmla="+- 21600 0 0"/>
                    <a:gd name="G2" fmla="+- 21600 0 0"/>
                    <a:gd name="T0" fmla="*/ 21600 w 21600"/>
                    <a:gd name="T1" fmla="*/ 43200 h 43200"/>
                    <a:gd name="T2" fmla="*/ 21600 w 21600"/>
                    <a:gd name="T3" fmla="*/ 0 h 43200"/>
                    <a:gd name="T4" fmla="*/ 21600 w 21600"/>
                    <a:gd name="T5" fmla="*/ 21600 h 432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600" h="43200" fill="none" extrusionOk="0">
                      <a:moveTo>
                        <a:pt x="21600" y="43200"/>
                      </a:moveTo>
                      <a:cubicBezTo>
                        <a:pt x="9670" y="43200"/>
                        <a:pt x="0" y="33529"/>
                        <a:pt x="0" y="21600"/>
                      </a:cubicBezTo>
                      <a:cubicBezTo>
                        <a:pt x="-1" y="9670"/>
                        <a:pt x="9670" y="0"/>
                        <a:pt x="21599" y="0"/>
                      </a:cubicBezTo>
                    </a:path>
                    <a:path w="21600" h="43200" stroke="0" extrusionOk="0">
                      <a:moveTo>
                        <a:pt x="21600" y="43200"/>
                      </a:moveTo>
                      <a:cubicBezTo>
                        <a:pt x="9670" y="43200"/>
                        <a:pt x="0" y="33529"/>
                        <a:pt x="0" y="21600"/>
                      </a:cubicBezTo>
                      <a:cubicBezTo>
                        <a:pt x="-1" y="9670"/>
                        <a:pt x="9670" y="0"/>
                        <a:pt x="21599" y="0"/>
                      </a:cubicBezTo>
                      <a:lnTo>
                        <a:pt x="21600" y="2160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accent1">
                        <a:gamma/>
                        <a:shade val="46275"/>
                        <a:invGamma/>
                      </a:schemeClr>
                    </a:gs>
                    <a:gs pos="100000">
                      <a:schemeClr val="accent1"/>
                    </a:gs>
                  </a:gsLst>
                  <a:lin ang="0" scaled="1"/>
                </a:gradFill>
                <a:ln w="9525">
                  <a:noFill/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pt-PT"/>
                </a:p>
              </p:txBody>
            </p:sp>
            <p:sp>
              <p:nvSpPr>
                <p:cNvPr id="41" name="AutoShape 50"/>
                <p:cNvSpPr>
                  <a:spLocks noChangeArrowheads="1"/>
                </p:cNvSpPr>
                <p:nvPr/>
              </p:nvSpPr>
              <p:spPr bwMode="auto">
                <a:xfrm>
                  <a:off x="798" y="1694"/>
                  <a:ext cx="122" cy="53"/>
                </a:xfrm>
                <a:prstGeom prst="roundRect">
                  <a:avLst>
                    <a:gd name="adj" fmla="val 49995"/>
                  </a:avLst>
                </a:prstGeom>
                <a:gradFill rotWithShape="0">
                  <a:gsLst>
                    <a:gs pos="0">
                      <a:schemeClr val="accent1">
                        <a:gamma/>
                        <a:shade val="46275"/>
                        <a:invGamma/>
                      </a:schemeClr>
                    </a:gs>
                    <a:gs pos="50000">
                      <a:schemeClr val="accent1"/>
                    </a:gs>
                    <a:gs pos="100000">
                      <a:schemeClr val="accent1">
                        <a:gamma/>
                        <a:shade val="46275"/>
                        <a:invGamma/>
                      </a:schemeClr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pt-PT"/>
                </a:p>
              </p:txBody>
            </p:sp>
            <p:sp>
              <p:nvSpPr>
                <p:cNvPr id="42" name="Freeform 51"/>
                <p:cNvSpPr>
                  <a:spLocks/>
                </p:cNvSpPr>
                <p:nvPr/>
              </p:nvSpPr>
              <p:spPr bwMode="auto">
                <a:xfrm>
                  <a:off x="634" y="1467"/>
                  <a:ext cx="221" cy="230"/>
                </a:xfrm>
                <a:custGeom>
                  <a:avLst/>
                  <a:gdLst/>
                  <a:ahLst/>
                  <a:cxnLst>
                    <a:cxn ang="0">
                      <a:pos x="212" y="204"/>
                    </a:cxn>
                    <a:cxn ang="0">
                      <a:pos x="194" y="158"/>
                    </a:cxn>
                    <a:cxn ang="0">
                      <a:pos x="188" y="111"/>
                    </a:cxn>
                    <a:cxn ang="0">
                      <a:pos x="183" y="72"/>
                    </a:cxn>
                    <a:cxn ang="0">
                      <a:pos x="178" y="52"/>
                    </a:cxn>
                    <a:cxn ang="0">
                      <a:pos x="169" y="37"/>
                    </a:cxn>
                    <a:cxn ang="0">
                      <a:pos x="157" y="24"/>
                    </a:cxn>
                    <a:cxn ang="0">
                      <a:pos x="143" y="13"/>
                    </a:cxn>
                    <a:cxn ang="0">
                      <a:pos x="124" y="5"/>
                    </a:cxn>
                    <a:cxn ang="0">
                      <a:pos x="100" y="0"/>
                    </a:cxn>
                    <a:cxn ang="0">
                      <a:pos x="76" y="0"/>
                    </a:cxn>
                    <a:cxn ang="0">
                      <a:pos x="54" y="7"/>
                    </a:cxn>
                    <a:cxn ang="0">
                      <a:pos x="35" y="16"/>
                    </a:cxn>
                    <a:cxn ang="0">
                      <a:pos x="18" y="31"/>
                    </a:cxn>
                    <a:cxn ang="0">
                      <a:pos x="5" y="51"/>
                    </a:cxn>
                    <a:cxn ang="0">
                      <a:pos x="0" y="73"/>
                    </a:cxn>
                    <a:cxn ang="0">
                      <a:pos x="3" y="72"/>
                    </a:cxn>
                    <a:cxn ang="0">
                      <a:pos x="15" y="64"/>
                    </a:cxn>
                    <a:cxn ang="0">
                      <a:pos x="35" y="58"/>
                    </a:cxn>
                    <a:cxn ang="0">
                      <a:pos x="56" y="57"/>
                    </a:cxn>
                    <a:cxn ang="0">
                      <a:pos x="74" y="63"/>
                    </a:cxn>
                    <a:cxn ang="0">
                      <a:pos x="87" y="73"/>
                    </a:cxn>
                    <a:cxn ang="0">
                      <a:pos x="93" y="85"/>
                    </a:cxn>
                    <a:cxn ang="0">
                      <a:pos x="96" y="102"/>
                    </a:cxn>
                    <a:cxn ang="0">
                      <a:pos x="100" y="124"/>
                    </a:cxn>
                    <a:cxn ang="0">
                      <a:pos x="106" y="147"/>
                    </a:cxn>
                    <a:cxn ang="0">
                      <a:pos x="116" y="168"/>
                    </a:cxn>
                    <a:cxn ang="0">
                      <a:pos x="131" y="190"/>
                    </a:cxn>
                    <a:cxn ang="0">
                      <a:pos x="150" y="207"/>
                    </a:cxn>
                    <a:cxn ang="0">
                      <a:pos x="172" y="219"/>
                    </a:cxn>
                    <a:cxn ang="0">
                      <a:pos x="194" y="226"/>
                    </a:cxn>
                    <a:cxn ang="0">
                      <a:pos x="220" y="229"/>
                    </a:cxn>
                  </a:cxnLst>
                  <a:rect l="0" t="0" r="r" b="b"/>
                  <a:pathLst>
                    <a:path w="221" h="230">
                      <a:moveTo>
                        <a:pt x="220" y="229"/>
                      </a:moveTo>
                      <a:lnTo>
                        <a:pt x="212" y="204"/>
                      </a:lnTo>
                      <a:lnTo>
                        <a:pt x="202" y="180"/>
                      </a:lnTo>
                      <a:lnTo>
                        <a:pt x="194" y="158"/>
                      </a:lnTo>
                      <a:lnTo>
                        <a:pt x="190" y="136"/>
                      </a:lnTo>
                      <a:lnTo>
                        <a:pt x="188" y="111"/>
                      </a:lnTo>
                      <a:lnTo>
                        <a:pt x="185" y="85"/>
                      </a:lnTo>
                      <a:lnTo>
                        <a:pt x="183" y="72"/>
                      </a:lnTo>
                      <a:lnTo>
                        <a:pt x="181" y="61"/>
                      </a:lnTo>
                      <a:lnTo>
                        <a:pt x="178" y="52"/>
                      </a:lnTo>
                      <a:lnTo>
                        <a:pt x="173" y="43"/>
                      </a:lnTo>
                      <a:lnTo>
                        <a:pt x="169" y="37"/>
                      </a:lnTo>
                      <a:lnTo>
                        <a:pt x="164" y="30"/>
                      </a:lnTo>
                      <a:lnTo>
                        <a:pt x="157" y="24"/>
                      </a:lnTo>
                      <a:lnTo>
                        <a:pt x="150" y="18"/>
                      </a:lnTo>
                      <a:lnTo>
                        <a:pt x="143" y="13"/>
                      </a:lnTo>
                      <a:lnTo>
                        <a:pt x="134" y="9"/>
                      </a:lnTo>
                      <a:lnTo>
                        <a:pt x="124" y="5"/>
                      </a:lnTo>
                      <a:lnTo>
                        <a:pt x="112" y="2"/>
                      </a:lnTo>
                      <a:lnTo>
                        <a:pt x="100" y="0"/>
                      </a:lnTo>
                      <a:lnTo>
                        <a:pt x="88" y="0"/>
                      </a:lnTo>
                      <a:lnTo>
                        <a:pt x="76" y="0"/>
                      </a:lnTo>
                      <a:lnTo>
                        <a:pt x="65" y="2"/>
                      </a:lnTo>
                      <a:lnTo>
                        <a:pt x="54" y="7"/>
                      </a:lnTo>
                      <a:lnTo>
                        <a:pt x="45" y="10"/>
                      </a:lnTo>
                      <a:lnTo>
                        <a:pt x="35" y="16"/>
                      </a:lnTo>
                      <a:lnTo>
                        <a:pt x="25" y="24"/>
                      </a:lnTo>
                      <a:lnTo>
                        <a:pt x="18" y="31"/>
                      </a:lnTo>
                      <a:lnTo>
                        <a:pt x="11" y="41"/>
                      </a:lnTo>
                      <a:lnTo>
                        <a:pt x="5" y="51"/>
                      </a:lnTo>
                      <a:lnTo>
                        <a:pt x="1" y="63"/>
                      </a:lnTo>
                      <a:lnTo>
                        <a:pt x="0" y="73"/>
                      </a:lnTo>
                      <a:lnTo>
                        <a:pt x="0" y="79"/>
                      </a:lnTo>
                      <a:lnTo>
                        <a:pt x="3" y="72"/>
                      </a:lnTo>
                      <a:lnTo>
                        <a:pt x="8" y="67"/>
                      </a:lnTo>
                      <a:lnTo>
                        <a:pt x="15" y="64"/>
                      </a:lnTo>
                      <a:lnTo>
                        <a:pt x="25" y="60"/>
                      </a:lnTo>
                      <a:lnTo>
                        <a:pt x="35" y="58"/>
                      </a:lnTo>
                      <a:lnTo>
                        <a:pt x="46" y="57"/>
                      </a:lnTo>
                      <a:lnTo>
                        <a:pt x="56" y="57"/>
                      </a:lnTo>
                      <a:lnTo>
                        <a:pt x="67" y="60"/>
                      </a:lnTo>
                      <a:lnTo>
                        <a:pt x="74" y="63"/>
                      </a:lnTo>
                      <a:lnTo>
                        <a:pt x="81" y="67"/>
                      </a:lnTo>
                      <a:lnTo>
                        <a:pt x="87" y="73"/>
                      </a:lnTo>
                      <a:lnTo>
                        <a:pt x="91" y="78"/>
                      </a:lnTo>
                      <a:lnTo>
                        <a:pt x="93" y="85"/>
                      </a:lnTo>
                      <a:lnTo>
                        <a:pt x="95" y="92"/>
                      </a:lnTo>
                      <a:lnTo>
                        <a:pt x="96" y="102"/>
                      </a:lnTo>
                      <a:lnTo>
                        <a:pt x="98" y="112"/>
                      </a:lnTo>
                      <a:lnTo>
                        <a:pt x="100" y="124"/>
                      </a:lnTo>
                      <a:lnTo>
                        <a:pt x="103" y="135"/>
                      </a:lnTo>
                      <a:lnTo>
                        <a:pt x="106" y="147"/>
                      </a:lnTo>
                      <a:lnTo>
                        <a:pt x="111" y="158"/>
                      </a:lnTo>
                      <a:lnTo>
                        <a:pt x="116" y="168"/>
                      </a:lnTo>
                      <a:lnTo>
                        <a:pt x="123" y="180"/>
                      </a:lnTo>
                      <a:lnTo>
                        <a:pt x="131" y="190"/>
                      </a:lnTo>
                      <a:lnTo>
                        <a:pt x="140" y="199"/>
                      </a:lnTo>
                      <a:lnTo>
                        <a:pt x="150" y="207"/>
                      </a:lnTo>
                      <a:lnTo>
                        <a:pt x="163" y="215"/>
                      </a:lnTo>
                      <a:lnTo>
                        <a:pt x="172" y="219"/>
                      </a:lnTo>
                      <a:lnTo>
                        <a:pt x="183" y="223"/>
                      </a:lnTo>
                      <a:lnTo>
                        <a:pt x="194" y="226"/>
                      </a:lnTo>
                      <a:lnTo>
                        <a:pt x="207" y="228"/>
                      </a:lnTo>
                      <a:lnTo>
                        <a:pt x="220" y="229"/>
                      </a:lnTo>
                    </a:path>
                  </a:pathLst>
                </a:custGeom>
                <a:gradFill rotWithShape="0">
                  <a:gsLst>
                    <a:gs pos="0">
                      <a:schemeClr val="accent1"/>
                    </a:gs>
                    <a:gs pos="100000">
                      <a:schemeClr val="accent1">
                        <a:gamma/>
                        <a:shade val="46275"/>
                        <a:invGamma/>
                      </a:schemeClr>
                    </a:gs>
                  </a:gsLst>
                  <a:lin ang="0" scaled="1"/>
                </a:gradFill>
                <a:ln w="9525">
                  <a:noFill/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pt-PT"/>
                </a:p>
              </p:txBody>
            </p:sp>
            <p:sp>
              <p:nvSpPr>
                <p:cNvPr id="43" name="Freeform 52"/>
                <p:cNvSpPr>
                  <a:spLocks/>
                </p:cNvSpPr>
                <p:nvPr/>
              </p:nvSpPr>
              <p:spPr bwMode="auto">
                <a:xfrm>
                  <a:off x="859" y="1467"/>
                  <a:ext cx="222" cy="230"/>
                </a:xfrm>
                <a:custGeom>
                  <a:avLst/>
                  <a:gdLst/>
                  <a:ahLst/>
                  <a:cxnLst>
                    <a:cxn ang="0">
                      <a:pos x="7" y="204"/>
                    </a:cxn>
                    <a:cxn ang="0">
                      <a:pos x="25" y="158"/>
                    </a:cxn>
                    <a:cxn ang="0">
                      <a:pos x="31" y="111"/>
                    </a:cxn>
                    <a:cxn ang="0">
                      <a:pos x="36" y="72"/>
                    </a:cxn>
                    <a:cxn ang="0">
                      <a:pos x="41" y="52"/>
                    </a:cxn>
                    <a:cxn ang="0">
                      <a:pos x="50" y="37"/>
                    </a:cxn>
                    <a:cxn ang="0">
                      <a:pos x="62" y="24"/>
                    </a:cxn>
                    <a:cxn ang="0">
                      <a:pos x="77" y="13"/>
                    </a:cxn>
                    <a:cxn ang="0">
                      <a:pos x="96" y="5"/>
                    </a:cxn>
                    <a:cxn ang="0">
                      <a:pos x="120" y="0"/>
                    </a:cxn>
                    <a:cxn ang="0">
                      <a:pos x="143" y="0"/>
                    </a:cxn>
                    <a:cxn ang="0">
                      <a:pos x="165" y="7"/>
                    </a:cxn>
                    <a:cxn ang="0">
                      <a:pos x="184" y="16"/>
                    </a:cxn>
                    <a:cxn ang="0">
                      <a:pos x="201" y="31"/>
                    </a:cxn>
                    <a:cxn ang="0">
                      <a:pos x="215" y="51"/>
                    </a:cxn>
                    <a:cxn ang="0">
                      <a:pos x="221" y="73"/>
                    </a:cxn>
                    <a:cxn ang="0">
                      <a:pos x="217" y="72"/>
                    </a:cxn>
                    <a:cxn ang="0">
                      <a:pos x="205" y="64"/>
                    </a:cxn>
                    <a:cxn ang="0">
                      <a:pos x="184" y="58"/>
                    </a:cxn>
                    <a:cxn ang="0">
                      <a:pos x="164" y="57"/>
                    </a:cxn>
                    <a:cxn ang="0">
                      <a:pos x="145" y="63"/>
                    </a:cxn>
                    <a:cxn ang="0">
                      <a:pos x="132" y="73"/>
                    </a:cxn>
                    <a:cxn ang="0">
                      <a:pos x="127" y="85"/>
                    </a:cxn>
                    <a:cxn ang="0">
                      <a:pos x="123" y="102"/>
                    </a:cxn>
                    <a:cxn ang="0">
                      <a:pos x="120" y="124"/>
                    </a:cxn>
                    <a:cxn ang="0">
                      <a:pos x="113" y="147"/>
                    </a:cxn>
                    <a:cxn ang="0">
                      <a:pos x="104" y="168"/>
                    </a:cxn>
                    <a:cxn ang="0">
                      <a:pos x="89" y="190"/>
                    </a:cxn>
                    <a:cxn ang="0">
                      <a:pos x="69" y="207"/>
                    </a:cxn>
                    <a:cxn ang="0">
                      <a:pos x="47" y="219"/>
                    </a:cxn>
                    <a:cxn ang="0">
                      <a:pos x="25" y="226"/>
                    </a:cxn>
                    <a:cxn ang="0">
                      <a:pos x="0" y="229"/>
                    </a:cxn>
                  </a:cxnLst>
                  <a:rect l="0" t="0" r="r" b="b"/>
                  <a:pathLst>
                    <a:path w="222" h="230">
                      <a:moveTo>
                        <a:pt x="0" y="229"/>
                      </a:moveTo>
                      <a:lnTo>
                        <a:pt x="7" y="204"/>
                      </a:lnTo>
                      <a:lnTo>
                        <a:pt x="17" y="180"/>
                      </a:lnTo>
                      <a:lnTo>
                        <a:pt x="25" y="158"/>
                      </a:lnTo>
                      <a:lnTo>
                        <a:pt x="29" y="136"/>
                      </a:lnTo>
                      <a:lnTo>
                        <a:pt x="31" y="111"/>
                      </a:lnTo>
                      <a:lnTo>
                        <a:pt x="34" y="85"/>
                      </a:lnTo>
                      <a:lnTo>
                        <a:pt x="36" y="72"/>
                      </a:lnTo>
                      <a:lnTo>
                        <a:pt x="38" y="61"/>
                      </a:lnTo>
                      <a:lnTo>
                        <a:pt x="41" y="52"/>
                      </a:lnTo>
                      <a:lnTo>
                        <a:pt x="46" y="43"/>
                      </a:lnTo>
                      <a:lnTo>
                        <a:pt x="50" y="37"/>
                      </a:lnTo>
                      <a:lnTo>
                        <a:pt x="56" y="30"/>
                      </a:lnTo>
                      <a:lnTo>
                        <a:pt x="62" y="24"/>
                      </a:lnTo>
                      <a:lnTo>
                        <a:pt x="69" y="18"/>
                      </a:lnTo>
                      <a:lnTo>
                        <a:pt x="77" y="13"/>
                      </a:lnTo>
                      <a:lnTo>
                        <a:pt x="86" y="9"/>
                      </a:lnTo>
                      <a:lnTo>
                        <a:pt x="96" y="5"/>
                      </a:lnTo>
                      <a:lnTo>
                        <a:pt x="108" y="2"/>
                      </a:lnTo>
                      <a:lnTo>
                        <a:pt x="120" y="0"/>
                      </a:lnTo>
                      <a:lnTo>
                        <a:pt x="132" y="0"/>
                      </a:lnTo>
                      <a:lnTo>
                        <a:pt x="143" y="0"/>
                      </a:lnTo>
                      <a:lnTo>
                        <a:pt x="155" y="2"/>
                      </a:lnTo>
                      <a:lnTo>
                        <a:pt x="165" y="7"/>
                      </a:lnTo>
                      <a:lnTo>
                        <a:pt x="175" y="10"/>
                      </a:lnTo>
                      <a:lnTo>
                        <a:pt x="184" y="16"/>
                      </a:lnTo>
                      <a:lnTo>
                        <a:pt x="195" y="24"/>
                      </a:lnTo>
                      <a:lnTo>
                        <a:pt x="201" y="31"/>
                      </a:lnTo>
                      <a:lnTo>
                        <a:pt x="209" y="41"/>
                      </a:lnTo>
                      <a:lnTo>
                        <a:pt x="215" y="51"/>
                      </a:lnTo>
                      <a:lnTo>
                        <a:pt x="219" y="63"/>
                      </a:lnTo>
                      <a:lnTo>
                        <a:pt x="221" y="73"/>
                      </a:lnTo>
                      <a:lnTo>
                        <a:pt x="220" y="79"/>
                      </a:lnTo>
                      <a:lnTo>
                        <a:pt x="217" y="72"/>
                      </a:lnTo>
                      <a:lnTo>
                        <a:pt x="212" y="67"/>
                      </a:lnTo>
                      <a:lnTo>
                        <a:pt x="205" y="64"/>
                      </a:lnTo>
                      <a:lnTo>
                        <a:pt x="195" y="60"/>
                      </a:lnTo>
                      <a:lnTo>
                        <a:pt x="184" y="58"/>
                      </a:lnTo>
                      <a:lnTo>
                        <a:pt x="174" y="57"/>
                      </a:lnTo>
                      <a:lnTo>
                        <a:pt x="164" y="57"/>
                      </a:lnTo>
                      <a:lnTo>
                        <a:pt x="153" y="60"/>
                      </a:lnTo>
                      <a:lnTo>
                        <a:pt x="145" y="63"/>
                      </a:lnTo>
                      <a:lnTo>
                        <a:pt x="139" y="67"/>
                      </a:lnTo>
                      <a:lnTo>
                        <a:pt x="132" y="73"/>
                      </a:lnTo>
                      <a:lnTo>
                        <a:pt x="129" y="78"/>
                      </a:lnTo>
                      <a:lnTo>
                        <a:pt x="127" y="85"/>
                      </a:lnTo>
                      <a:lnTo>
                        <a:pt x="125" y="92"/>
                      </a:lnTo>
                      <a:lnTo>
                        <a:pt x="123" y="102"/>
                      </a:lnTo>
                      <a:lnTo>
                        <a:pt x="122" y="112"/>
                      </a:lnTo>
                      <a:lnTo>
                        <a:pt x="120" y="124"/>
                      </a:lnTo>
                      <a:lnTo>
                        <a:pt x="117" y="135"/>
                      </a:lnTo>
                      <a:lnTo>
                        <a:pt x="113" y="147"/>
                      </a:lnTo>
                      <a:lnTo>
                        <a:pt x="109" y="158"/>
                      </a:lnTo>
                      <a:lnTo>
                        <a:pt x="104" y="168"/>
                      </a:lnTo>
                      <a:lnTo>
                        <a:pt x="97" y="180"/>
                      </a:lnTo>
                      <a:lnTo>
                        <a:pt x="89" y="190"/>
                      </a:lnTo>
                      <a:lnTo>
                        <a:pt x="79" y="199"/>
                      </a:lnTo>
                      <a:lnTo>
                        <a:pt x="69" y="207"/>
                      </a:lnTo>
                      <a:lnTo>
                        <a:pt x="57" y="215"/>
                      </a:lnTo>
                      <a:lnTo>
                        <a:pt x="47" y="219"/>
                      </a:lnTo>
                      <a:lnTo>
                        <a:pt x="37" y="223"/>
                      </a:lnTo>
                      <a:lnTo>
                        <a:pt x="25" y="226"/>
                      </a:lnTo>
                      <a:lnTo>
                        <a:pt x="12" y="228"/>
                      </a:lnTo>
                      <a:lnTo>
                        <a:pt x="0" y="229"/>
                      </a:lnTo>
                    </a:path>
                  </a:pathLst>
                </a:custGeom>
                <a:gradFill rotWithShape="0">
                  <a:gsLst>
                    <a:gs pos="0">
                      <a:schemeClr val="accent1"/>
                    </a:gs>
                    <a:gs pos="100000">
                      <a:schemeClr val="accent1">
                        <a:gamma/>
                        <a:shade val="46275"/>
                        <a:invGamma/>
                      </a:schemeClr>
                    </a:gs>
                  </a:gsLst>
                  <a:lin ang="0" scaled="1"/>
                </a:gradFill>
                <a:ln w="9525">
                  <a:noFill/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pt-PT"/>
                </a:p>
              </p:txBody>
            </p:sp>
            <p:sp>
              <p:nvSpPr>
                <p:cNvPr id="44" name="Oval 53"/>
                <p:cNvSpPr>
                  <a:spLocks noChangeArrowheads="1"/>
                </p:cNvSpPr>
                <p:nvPr/>
              </p:nvSpPr>
              <p:spPr bwMode="auto">
                <a:xfrm>
                  <a:off x="829" y="1345"/>
                  <a:ext cx="56" cy="5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1"/>
                    </a:gs>
                    <a:gs pos="100000">
                      <a:schemeClr val="accent1">
                        <a:gamma/>
                        <a:shade val="46275"/>
                        <a:invGamma/>
                      </a:schemeClr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lIns="92075" tIns="46038" rIns="92075" bIns="46038" anchor="ctr"/>
                <a:lstStyle/>
                <a:p>
                  <a:pPr eaLnBrk="0" hangingPunct="0">
                    <a:spcBef>
                      <a:spcPct val="50000"/>
                    </a:spcBef>
                    <a:defRPr/>
                  </a:pPr>
                  <a:endParaRPr kumimoji="1" lang="pt-PT"/>
                </a:p>
              </p:txBody>
            </p:sp>
          </p:grpSp>
        </p:grpSp>
      </p:grpSp>
      <p:sp>
        <p:nvSpPr>
          <p:cNvPr id="3104" name="Rectangle 32"/>
          <p:cNvSpPr>
            <a:spLocks noGrp="1" noChangeArrowheads="1"/>
          </p:cNvSpPr>
          <p:nvPr>
            <p:ph type="ctrTitle" sz="quarter"/>
          </p:nvPr>
        </p:nvSpPr>
        <p:spPr>
          <a:xfrm>
            <a:off x="2738438" y="1381125"/>
            <a:ext cx="6253162" cy="2333625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105" name="Rectangle 3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2741613" y="4124325"/>
            <a:ext cx="6249987" cy="1285875"/>
          </a:xfrm>
        </p:spPr>
        <p:txBody>
          <a:bodyPr/>
          <a:lstStyle>
            <a:lvl1pPr marL="0" indent="0">
              <a:buFont typeface="Wingdings" pitchFamily="2" charset="2"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4" name="Rectangle 34"/>
          <p:cNvSpPr>
            <a:spLocks noGrp="1" noChangeArrowheads="1"/>
          </p:cNvSpPr>
          <p:nvPr>
            <p:ph type="dt" sz="quarter" idx="10"/>
          </p:nvPr>
        </p:nvSpPr>
        <p:spPr>
          <a:xfrm>
            <a:off x="2743200" y="5410200"/>
            <a:ext cx="6248400" cy="457200"/>
          </a:xfrm>
        </p:spPr>
        <p:txBody>
          <a:bodyPr wrap="none"/>
          <a:lstStyle>
            <a:lvl1pPr>
              <a:defRPr sz="2000" b="1">
                <a:latin typeface="+mn-lt"/>
              </a:defRPr>
            </a:lvl1pPr>
          </a:lstStyle>
          <a:p>
            <a:pPr>
              <a:defRPr/>
            </a:pPr>
            <a:fld id="{43A424F9-6776-4CB7-B3E9-B543764C77F4}" type="datetime3">
              <a:rPr lang="pt-PT" smtClean="0"/>
              <a:pPr>
                <a:defRPr/>
              </a:pPr>
              <a:t>09/10/09</a:t>
            </a:fld>
            <a:endParaRPr lang="en-US"/>
          </a:p>
        </p:txBody>
      </p:sp>
      <p:sp>
        <p:nvSpPr>
          <p:cNvPr id="55" name="Rectangle 9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Direcção Geral do Tesouro e Finanças</a:t>
            </a:r>
          </a:p>
        </p:txBody>
      </p:sp>
      <p:sp>
        <p:nvSpPr>
          <p:cNvPr id="56" name="Rectangle 9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428A6C-01ED-454C-BFA8-B1BDAE47598F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Rectangle 3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949E2D-77B1-4E3D-B123-B8B0EF9BE36A}" type="datetime3">
              <a:rPr lang="pt-PT" smtClean="0"/>
              <a:pPr>
                <a:defRPr/>
              </a:pPr>
              <a:t>09/10/09</a:t>
            </a:fld>
            <a:endParaRPr lang="en-US"/>
          </a:p>
        </p:txBody>
      </p:sp>
      <p:sp>
        <p:nvSpPr>
          <p:cNvPr id="5" name="Rectangle 3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Direcção Geral do Tesouro e Finanças</a:t>
            </a:r>
          </a:p>
        </p:txBody>
      </p:sp>
      <p:sp>
        <p:nvSpPr>
          <p:cNvPr id="6" name="Rectangle 3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5AC538-B29E-4301-B82D-762B4A58B8D9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7119938" y="228600"/>
            <a:ext cx="1871662" cy="6010275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1500188" y="228600"/>
            <a:ext cx="5467350" cy="6010275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Rectangle 3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2D2C8D-785A-4973-96F0-321462142891}" type="datetime3">
              <a:rPr lang="pt-PT" smtClean="0"/>
              <a:pPr>
                <a:defRPr/>
              </a:pPr>
              <a:t>09/10/09</a:t>
            </a:fld>
            <a:endParaRPr lang="en-US"/>
          </a:p>
        </p:txBody>
      </p:sp>
      <p:sp>
        <p:nvSpPr>
          <p:cNvPr id="5" name="Rectangle 3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Direcção Geral do Tesouro e Finanças</a:t>
            </a:r>
          </a:p>
        </p:txBody>
      </p:sp>
      <p:sp>
        <p:nvSpPr>
          <p:cNvPr id="6" name="Rectangle 3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0CD2C7-94B6-4EB5-8343-9A089520C635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ítulo e 4 objec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 sz="quarter"/>
          </p:nvPr>
        </p:nvSpPr>
        <p:spPr>
          <a:xfrm>
            <a:off x="1500188" y="228600"/>
            <a:ext cx="7491412" cy="1143000"/>
          </a:xfr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quarter" idx="1"/>
          </p:nvPr>
        </p:nvSpPr>
        <p:spPr>
          <a:xfrm>
            <a:off x="1500188" y="1524000"/>
            <a:ext cx="3668712" cy="2281238"/>
          </a:xfr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quarter" idx="2"/>
          </p:nvPr>
        </p:nvSpPr>
        <p:spPr>
          <a:xfrm>
            <a:off x="5321300" y="1524000"/>
            <a:ext cx="3670300" cy="2281238"/>
          </a:xfr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e Conteúdo 4"/>
          <p:cNvSpPr>
            <a:spLocks noGrp="1"/>
          </p:cNvSpPr>
          <p:nvPr>
            <p:ph sz="quarter" idx="3"/>
          </p:nvPr>
        </p:nvSpPr>
        <p:spPr>
          <a:xfrm>
            <a:off x="1500188" y="3957638"/>
            <a:ext cx="3668712" cy="2281237"/>
          </a:xfr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5321300" y="3957638"/>
            <a:ext cx="3670300" cy="2281237"/>
          </a:xfr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7" name="Rectangle 3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BE3256-C948-42CE-9502-B29106986116}" type="datetime3">
              <a:rPr lang="pt-PT" smtClean="0"/>
              <a:pPr>
                <a:defRPr/>
              </a:pPr>
              <a:t>09/10/09</a:t>
            </a:fld>
            <a:endParaRPr lang="en-US"/>
          </a:p>
        </p:txBody>
      </p:sp>
      <p:sp>
        <p:nvSpPr>
          <p:cNvPr id="8" name="Rectangle 3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Direcção Geral do Tesouro e Finanças</a:t>
            </a:r>
          </a:p>
        </p:txBody>
      </p:sp>
      <p:sp>
        <p:nvSpPr>
          <p:cNvPr id="9" name="Rectangle 3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477E0E-5F56-4F32-87FC-C706121D3D18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Título e diagrama ou organogra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500188" y="228600"/>
            <a:ext cx="7491412" cy="1143000"/>
          </a:xfr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SmartArt 2"/>
          <p:cNvSpPr>
            <a:spLocks noGrp="1"/>
          </p:cNvSpPr>
          <p:nvPr>
            <p:ph type="dgm" idx="1"/>
          </p:nvPr>
        </p:nvSpPr>
        <p:spPr>
          <a:xfrm>
            <a:off x="1500188" y="1524000"/>
            <a:ext cx="7491412" cy="4714875"/>
          </a:xfrm>
        </p:spPr>
        <p:txBody>
          <a:bodyPr/>
          <a:lstStyle/>
          <a:p>
            <a:pPr lvl="0"/>
            <a:endParaRPr lang="pt-PT" noProof="0" smtClean="0"/>
          </a:p>
        </p:txBody>
      </p:sp>
      <p:sp>
        <p:nvSpPr>
          <p:cNvPr id="4" name="Rectangle 3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992507-880A-47B3-BC44-3728D96652CA}" type="datetime3">
              <a:rPr lang="pt-PT" smtClean="0"/>
              <a:pPr>
                <a:defRPr/>
              </a:pPr>
              <a:t>09/10/09</a:t>
            </a:fld>
            <a:endParaRPr lang="en-US"/>
          </a:p>
        </p:txBody>
      </p:sp>
      <p:sp>
        <p:nvSpPr>
          <p:cNvPr id="5" name="Rectangle 3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Direcção Geral do Tesouro e Finanças</a:t>
            </a:r>
          </a:p>
        </p:txBody>
      </p:sp>
      <p:sp>
        <p:nvSpPr>
          <p:cNvPr id="6" name="Rectangle 3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647764-489A-481C-A8D6-DEE7F3726646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Media" preserve="1">
  <p:cSld name="Título, texto e Clip de multimé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500188" y="228600"/>
            <a:ext cx="7491412" cy="1143000"/>
          </a:xfr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sz="half" idx="1"/>
          </p:nvPr>
        </p:nvSpPr>
        <p:spPr>
          <a:xfrm>
            <a:off x="1500188" y="1524000"/>
            <a:ext cx="3668712" cy="4714875"/>
          </a:xfr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Multimédia 3"/>
          <p:cNvSpPr>
            <a:spLocks noGrp="1"/>
          </p:cNvSpPr>
          <p:nvPr>
            <p:ph type="media" sz="half" idx="2"/>
          </p:nvPr>
        </p:nvSpPr>
        <p:spPr>
          <a:xfrm>
            <a:off x="5321300" y="1524000"/>
            <a:ext cx="3670300" cy="4714875"/>
          </a:xfrm>
        </p:spPr>
        <p:txBody>
          <a:bodyPr/>
          <a:lstStyle/>
          <a:p>
            <a:pPr lvl="0"/>
            <a:endParaRPr lang="pt-PT" noProof="0" smtClean="0"/>
          </a:p>
        </p:txBody>
      </p:sp>
      <p:sp>
        <p:nvSpPr>
          <p:cNvPr id="5" name="Rectangle 3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7665D7-6840-419D-B102-549615023D0D}" type="datetime3">
              <a:rPr lang="pt-PT" smtClean="0"/>
              <a:pPr>
                <a:defRPr/>
              </a:pPr>
              <a:t>09/10/09</a:t>
            </a:fld>
            <a:endParaRPr lang="en-US"/>
          </a:p>
        </p:txBody>
      </p:sp>
      <p:sp>
        <p:nvSpPr>
          <p:cNvPr id="6" name="Rectangle 3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Direcção Geral do Tesouro e Finanças</a:t>
            </a:r>
          </a:p>
        </p:txBody>
      </p:sp>
      <p:sp>
        <p:nvSpPr>
          <p:cNvPr id="7" name="Rectangle 3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BD5F6D-0ED7-40B2-835D-8F648F6BC2B2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Rectangle 3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757FFD-DE72-45EF-8BE8-21DDF9328628}" type="datetime3">
              <a:rPr lang="pt-PT" smtClean="0"/>
              <a:pPr>
                <a:defRPr/>
              </a:pPr>
              <a:t>09/10/09</a:t>
            </a:fld>
            <a:endParaRPr lang="en-US"/>
          </a:p>
        </p:txBody>
      </p:sp>
      <p:sp>
        <p:nvSpPr>
          <p:cNvPr id="5" name="Rectangle 3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Direcção Geral do Tesouro e Finanças</a:t>
            </a:r>
          </a:p>
        </p:txBody>
      </p:sp>
      <p:sp>
        <p:nvSpPr>
          <p:cNvPr id="6" name="Rectangle 3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76424D-28C3-4486-92AC-AF87EE4CBC33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Rectangle 3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7FFF1E-9480-4DCB-ABAB-4BF2478CAD26}" type="datetime3">
              <a:rPr lang="pt-PT" smtClean="0"/>
              <a:pPr>
                <a:defRPr/>
              </a:pPr>
              <a:t>09/10/09</a:t>
            </a:fld>
            <a:endParaRPr lang="en-US"/>
          </a:p>
        </p:txBody>
      </p:sp>
      <p:sp>
        <p:nvSpPr>
          <p:cNvPr id="5" name="Rectangle 3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Direcção Geral do Tesouro e Finanças</a:t>
            </a:r>
          </a:p>
        </p:txBody>
      </p:sp>
      <p:sp>
        <p:nvSpPr>
          <p:cNvPr id="6" name="Rectangle 3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2353DA-D202-4C7F-B918-4FB8002C35CD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1500188" y="1524000"/>
            <a:ext cx="3668712" cy="47148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5321300" y="1524000"/>
            <a:ext cx="3670300" cy="47148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Rectangle 3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0C927F-EF4A-4CE5-A58E-6E1A764BF586}" type="datetime3">
              <a:rPr lang="pt-PT" smtClean="0"/>
              <a:pPr>
                <a:defRPr/>
              </a:pPr>
              <a:t>09/10/09</a:t>
            </a:fld>
            <a:endParaRPr lang="en-US"/>
          </a:p>
        </p:txBody>
      </p:sp>
      <p:sp>
        <p:nvSpPr>
          <p:cNvPr id="6" name="Rectangle 3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Direcção Geral do Tesouro e Finanças</a:t>
            </a:r>
          </a:p>
        </p:txBody>
      </p:sp>
      <p:sp>
        <p:nvSpPr>
          <p:cNvPr id="7" name="Rectangle 3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E8EF4F-EA16-43B0-AB92-09ADF6C93412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7" name="Rectangle 3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D8BFA4-89B2-4C07-84CF-95277B832319}" type="datetime3">
              <a:rPr lang="pt-PT" smtClean="0"/>
              <a:pPr>
                <a:defRPr/>
              </a:pPr>
              <a:t>09/10/09</a:t>
            </a:fld>
            <a:endParaRPr lang="en-US"/>
          </a:p>
        </p:txBody>
      </p:sp>
      <p:sp>
        <p:nvSpPr>
          <p:cNvPr id="8" name="Rectangle 3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Direcção Geral do Tesouro e Finanças</a:t>
            </a:r>
          </a:p>
        </p:txBody>
      </p:sp>
      <p:sp>
        <p:nvSpPr>
          <p:cNvPr id="9" name="Rectangle 3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109B95-4F1F-4519-BFFA-2A0BC40AB2C7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Rectangle 3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89F10B-068F-4E75-95C1-79B27CA7EE0B}" type="datetime3">
              <a:rPr lang="pt-PT" smtClean="0"/>
              <a:pPr>
                <a:defRPr/>
              </a:pPr>
              <a:t>09/10/09</a:t>
            </a:fld>
            <a:endParaRPr lang="en-US"/>
          </a:p>
        </p:txBody>
      </p:sp>
      <p:sp>
        <p:nvSpPr>
          <p:cNvPr id="4" name="Rectangle 3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Direcção Geral do Tesouro e Finanças</a:t>
            </a:r>
          </a:p>
        </p:txBody>
      </p:sp>
      <p:sp>
        <p:nvSpPr>
          <p:cNvPr id="5" name="Rectangle 3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28DB19-9C0B-44DB-81C1-22EB9467AE3A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DF0002-9295-4F27-A330-93317F6CAE14}" type="datetime3">
              <a:rPr lang="pt-PT" smtClean="0"/>
              <a:pPr>
                <a:defRPr/>
              </a:pPr>
              <a:t>09/10/09</a:t>
            </a:fld>
            <a:endParaRPr lang="en-US"/>
          </a:p>
        </p:txBody>
      </p:sp>
      <p:sp>
        <p:nvSpPr>
          <p:cNvPr id="3" name="Rectangle 3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Direcção Geral do Tesouro e Finanças</a:t>
            </a:r>
          </a:p>
        </p:txBody>
      </p:sp>
      <p:sp>
        <p:nvSpPr>
          <p:cNvPr id="4" name="Rectangle 3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13960C-4DB8-4254-9C94-B2ABF7EBE9FC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Rectangle 3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49A3D4-95BC-412E-B37B-7DF10AB2CB5A}" type="datetime3">
              <a:rPr lang="pt-PT" smtClean="0"/>
              <a:pPr>
                <a:defRPr/>
              </a:pPr>
              <a:t>09/10/09</a:t>
            </a:fld>
            <a:endParaRPr lang="en-US"/>
          </a:p>
        </p:txBody>
      </p:sp>
      <p:sp>
        <p:nvSpPr>
          <p:cNvPr id="6" name="Rectangle 3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Direcção Geral do Tesouro e Finanças</a:t>
            </a:r>
          </a:p>
        </p:txBody>
      </p:sp>
      <p:sp>
        <p:nvSpPr>
          <p:cNvPr id="7" name="Rectangle 3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F42974-D34C-45CF-AA0F-EE3A9294F2B0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pt-PT" noProof="0" smtClean="0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Rectangle 3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E5FD16-616F-47FE-8ACD-5D06E406C244}" type="datetime3">
              <a:rPr lang="pt-PT" smtClean="0"/>
              <a:pPr>
                <a:defRPr/>
              </a:pPr>
              <a:t>09/10/09</a:t>
            </a:fld>
            <a:endParaRPr lang="en-US"/>
          </a:p>
        </p:txBody>
      </p:sp>
      <p:sp>
        <p:nvSpPr>
          <p:cNvPr id="6" name="Rectangle 3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Direcção Geral do Tesouro e Finanças</a:t>
            </a:r>
          </a:p>
        </p:txBody>
      </p:sp>
      <p:sp>
        <p:nvSpPr>
          <p:cNvPr id="7" name="Rectangle 3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06D22C-836D-431A-B8A9-CC0472AE205D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8" name="Group 37"/>
          <p:cNvGrpSpPr>
            <a:grpSpLocks/>
          </p:cNvGrpSpPr>
          <p:nvPr/>
        </p:nvGrpSpPr>
        <p:grpSpPr bwMode="auto">
          <a:xfrm>
            <a:off x="0" y="-9525"/>
            <a:ext cx="1557338" cy="6878638"/>
            <a:chOff x="0" y="-6"/>
            <a:chExt cx="981" cy="4333"/>
          </a:xfrm>
        </p:grpSpPr>
        <p:sp>
          <p:nvSpPr>
            <p:cNvPr id="1026" name="Rectangle 2"/>
            <p:cNvSpPr>
              <a:spLocks noChangeArrowheads="1"/>
            </p:cNvSpPr>
            <p:nvPr/>
          </p:nvSpPr>
          <p:spPr bwMode="auto">
            <a:xfrm>
              <a:off x="453" y="2151"/>
              <a:ext cx="114" cy="2170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pt-PT"/>
            </a:p>
          </p:txBody>
        </p:sp>
        <p:sp>
          <p:nvSpPr>
            <p:cNvPr id="1027" name="Rectangle 3"/>
            <p:cNvSpPr>
              <a:spLocks noChangeArrowheads="1"/>
            </p:cNvSpPr>
            <p:nvPr/>
          </p:nvSpPr>
          <p:spPr bwMode="auto">
            <a:xfrm>
              <a:off x="0" y="2151"/>
              <a:ext cx="221" cy="2170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92075" tIns="46038" rIns="92075" bIns="46038" anchor="ctr"/>
            <a:lstStyle/>
            <a:p>
              <a:pPr eaLnBrk="0" hangingPunct="0">
                <a:spcBef>
                  <a:spcPct val="50000"/>
                </a:spcBef>
                <a:defRPr/>
              </a:pPr>
              <a:endParaRPr kumimoji="1" lang="pt-PT"/>
            </a:p>
          </p:txBody>
        </p:sp>
        <p:sp>
          <p:nvSpPr>
            <p:cNvPr id="1028" name="Rectangle 4"/>
            <p:cNvSpPr>
              <a:spLocks noChangeArrowheads="1"/>
            </p:cNvSpPr>
            <p:nvPr/>
          </p:nvSpPr>
          <p:spPr bwMode="auto">
            <a:xfrm>
              <a:off x="222" y="2151"/>
              <a:ext cx="231" cy="2170"/>
            </a:xfrm>
            <a:prstGeom prst="rect">
              <a:avLst/>
            </a:pr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pt-PT"/>
            </a:p>
          </p:txBody>
        </p:sp>
        <p:sp>
          <p:nvSpPr>
            <p:cNvPr id="1029" name="Rectangle 5"/>
            <p:cNvSpPr>
              <a:spLocks noChangeArrowheads="1"/>
            </p:cNvSpPr>
            <p:nvPr/>
          </p:nvSpPr>
          <p:spPr bwMode="auto">
            <a:xfrm>
              <a:off x="567" y="2160"/>
              <a:ext cx="204" cy="2161"/>
            </a:xfrm>
            <a:prstGeom prst="rect">
              <a:avLst/>
            </a:pr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92075" tIns="46038" rIns="92075" bIns="46038" anchor="ctr"/>
            <a:lstStyle/>
            <a:p>
              <a:pPr eaLnBrk="0" hangingPunct="0">
                <a:spcBef>
                  <a:spcPct val="50000"/>
                </a:spcBef>
                <a:defRPr/>
              </a:pPr>
              <a:endParaRPr kumimoji="1" lang="pt-PT"/>
            </a:p>
          </p:txBody>
        </p:sp>
        <p:sp>
          <p:nvSpPr>
            <p:cNvPr id="1030" name="Freeform 6"/>
            <p:cNvSpPr>
              <a:spLocks/>
            </p:cNvSpPr>
            <p:nvPr/>
          </p:nvSpPr>
          <p:spPr bwMode="auto">
            <a:xfrm>
              <a:off x="222" y="2636"/>
              <a:ext cx="344" cy="647"/>
            </a:xfrm>
            <a:custGeom>
              <a:avLst/>
              <a:gdLst/>
              <a:ahLst/>
              <a:cxnLst>
                <a:cxn ang="0">
                  <a:pos x="343" y="52"/>
                </a:cxn>
                <a:cxn ang="0">
                  <a:pos x="343" y="194"/>
                </a:cxn>
                <a:cxn ang="0">
                  <a:pos x="335" y="188"/>
                </a:cxn>
                <a:cxn ang="0">
                  <a:pos x="315" y="188"/>
                </a:cxn>
                <a:cxn ang="0">
                  <a:pos x="300" y="194"/>
                </a:cxn>
                <a:cxn ang="0">
                  <a:pos x="284" y="209"/>
                </a:cxn>
                <a:cxn ang="0">
                  <a:pos x="242" y="261"/>
                </a:cxn>
                <a:cxn ang="0">
                  <a:pos x="146" y="366"/>
                </a:cxn>
                <a:cxn ang="0">
                  <a:pos x="50" y="475"/>
                </a:cxn>
                <a:cxn ang="0">
                  <a:pos x="30" y="505"/>
                </a:cxn>
                <a:cxn ang="0">
                  <a:pos x="17" y="535"/>
                </a:cxn>
                <a:cxn ang="0">
                  <a:pos x="10" y="582"/>
                </a:cxn>
                <a:cxn ang="0">
                  <a:pos x="0" y="646"/>
                </a:cxn>
                <a:cxn ang="0">
                  <a:pos x="0" y="365"/>
                </a:cxn>
                <a:cxn ang="0">
                  <a:pos x="5" y="392"/>
                </a:cxn>
                <a:cxn ang="0">
                  <a:pos x="10" y="404"/>
                </a:cxn>
                <a:cxn ang="0">
                  <a:pos x="20" y="410"/>
                </a:cxn>
                <a:cxn ang="0">
                  <a:pos x="30" y="413"/>
                </a:cxn>
                <a:cxn ang="0">
                  <a:pos x="45" y="413"/>
                </a:cxn>
                <a:cxn ang="0">
                  <a:pos x="60" y="407"/>
                </a:cxn>
                <a:cxn ang="0">
                  <a:pos x="257" y="190"/>
                </a:cxn>
                <a:cxn ang="0">
                  <a:pos x="297" y="138"/>
                </a:cxn>
                <a:cxn ang="0">
                  <a:pos x="312" y="111"/>
                </a:cxn>
                <a:cxn ang="0">
                  <a:pos x="325" y="84"/>
                </a:cxn>
                <a:cxn ang="0">
                  <a:pos x="335" y="39"/>
                </a:cxn>
                <a:cxn ang="0">
                  <a:pos x="343" y="0"/>
                </a:cxn>
                <a:cxn ang="0">
                  <a:pos x="343" y="117"/>
                </a:cxn>
              </a:cxnLst>
              <a:rect l="0" t="0" r="r" b="b"/>
              <a:pathLst>
                <a:path w="344" h="647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1"/>
                  </a:lnTo>
                  <a:lnTo>
                    <a:pt x="146" y="366"/>
                  </a:lnTo>
                  <a:lnTo>
                    <a:pt x="50" y="475"/>
                  </a:lnTo>
                  <a:lnTo>
                    <a:pt x="30" y="505"/>
                  </a:lnTo>
                  <a:lnTo>
                    <a:pt x="17" y="535"/>
                  </a:lnTo>
                  <a:lnTo>
                    <a:pt x="10" y="582"/>
                  </a:lnTo>
                  <a:lnTo>
                    <a:pt x="0" y="646"/>
                  </a:lnTo>
                  <a:lnTo>
                    <a:pt x="0" y="365"/>
                  </a:lnTo>
                  <a:lnTo>
                    <a:pt x="5" y="392"/>
                  </a:lnTo>
                  <a:lnTo>
                    <a:pt x="10" y="404"/>
                  </a:lnTo>
                  <a:lnTo>
                    <a:pt x="20" y="410"/>
                  </a:lnTo>
                  <a:lnTo>
                    <a:pt x="30" y="413"/>
                  </a:lnTo>
                  <a:lnTo>
                    <a:pt x="45" y="413"/>
                  </a:lnTo>
                  <a:lnTo>
                    <a:pt x="60" y="407"/>
                  </a:lnTo>
                  <a:lnTo>
                    <a:pt x="257" y="190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pPr>
                <a:defRPr/>
              </a:pPr>
              <a:endParaRPr lang="pt-PT"/>
            </a:p>
          </p:txBody>
        </p:sp>
        <p:sp>
          <p:nvSpPr>
            <p:cNvPr id="1031" name="Freeform 7"/>
            <p:cNvSpPr>
              <a:spLocks/>
            </p:cNvSpPr>
            <p:nvPr/>
          </p:nvSpPr>
          <p:spPr bwMode="auto">
            <a:xfrm>
              <a:off x="222" y="2908"/>
              <a:ext cx="344" cy="645"/>
            </a:xfrm>
            <a:custGeom>
              <a:avLst/>
              <a:gdLst/>
              <a:ahLst/>
              <a:cxnLst>
                <a:cxn ang="0">
                  <a:pos x="343" y="52"/>
                </a:cxn>
                <a:cxn ang="0">
                  <a:pos x="343" y="194"/>
                </a:cxn>
                <a:cxn ang="0">
                  <a:pos x="335" y="188"/>
                </a:cxn>
                <a:cxn ang="0">
                  <a:pos x="315" y="188"/>
                </a:cxn>
                <a:cxn ang="0">
                  <a:pos x="300" y="194"/>
                </a:cxn>
                <a:cxn ang="0">
                  <a:pos x="284" y="209"/>
                </a:cxn>
                <a:cxn ang="0">
                  <a:pos x="242" y="260"/>
                </a:cxn>
                <a:cxn ang="0">
                  <a:pos x="146" y="365"/>
                </a:cxn>
                <a:cxn ang="0">
                  <a:pos x="50" y="473"/>
                </a:cxn>
                <a:cxn ang="0">
                  <a:pos x="30" y="504"/>
                </a:cxn>
                <a:cxn ang="0">
                  <a:pos x="17" y="534"/>
                </a:cxn>
                <a:cxn ang="0">
                  <a:pos x="10" y="580"/>
                </a:cxn>
                <a:cxn ang="0">
                  <a:pos x="0" y="644"/>
                </a:cxn>
                <a:cxn ang="0">
                  <a:pos x="0" y="364"/>
                </a:cxn>
                <a:cxn ang="0">
                  <a:pos x="5" y="391"/>
                </a:cxn>
                <a:cxn ang="0">
                  <a:pos x="10" y="403"/>
                </a:cxn>
                <a:cxn ang="0">
                  <a:pos x="20" y="409"/>
                </a:cxn>
                <a:cxn ang="0">
                  <a:pos x="30" y="412"/>
                </a:cxn>
                <a:cxn ang="0">
                  <a:pos x="45" y="412"/>
                </a:cxn>
                <a:cxn ang="0">
                  <a:pos x="60" y="406"/>
                </a:cxn>
                <a:cxn ang="0">
                  <a:pos x="257" y="189"/>
                </a:cxn>
                <a:cxn ang="0">
                  <a:pos x="297" y="138"/>
                </a:cxn>
                <a:cxn ang="0">
                  <a:pos x="312" y="111"/>
                </a:cxn>
                <a:cxn ang="0">
                  <a:pos x="325" y="84"/>
                </a:cxn>
                <a:cxn ang="0">
                  <a:pos x="335" y="39"/>
                </a:cxn>
                <a:cxn ang="0">
                  <a:pos x="343" y="0"/>
                </a:cxn>
                <a:cxn ang="0">
                  <a:pos x="343" y="117"/>
                </a:cxn>
              </a:cxnLst>
              <a:rect l="0" t="0" r="r" b="b"/>
              <a:pathLst>
                <a:path w="344" h="645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5"/>
                  </a:lnTo>
                  <a:lnTo>
                    <a:pt x="50" y="473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0"/>
                  </a:lnTo>
                  <a:lnTo>
                    <a:pt x="0" y="644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pPr>
                <a:defRPr/>
              </a:pPr>
              <a:endParaRPr lang="pt-PT"/>
            </a:p>
          </p:txBody>
        </p:sp>
        <p:sp>
          <p:nvSpPr>
            <p:cNvPr id="1032" name="Freeform 8"/>
            <p:cNvSpPr>
              <a:spLocks/>
            </p:cNvSpPr>
            <p:nvPr/>
          </p:nvSpPr>
          <p:spPr bwMode="auto">
            <a:xfrm>
              <a:off x="222" y="3165"/>
              <a:ext cx="344" cy="645"/>
            </a:xfrm>
            <a:custGeom>
              <a:avLst/>
              <a:gdLst/>
              <a:ahLst/>
              <a:cxnLst>
                <a:cxn ang="0">
                  <a:pos x="343" y="52"/>
                </a:cxn>
                <a:cxn ang="0">
                  <a:pos x="343" y="194"/>
                </a:cxn>
                <a:cxn ang="0">
                  <a:pos x="335" y="188"/>
                </a:cxn>
                <a:cxn ang="0">
                  <a:pos x="315" y="188"/>
                </a:cxn>
                <a:cxn ang="0">
                  <a:pos x="300" y="194"/>
                </a:cxn>
                <a:cxn ang="0">
                  <a:pos x="284" y="209"/>
                </a:cxn>
                <a:cxn ang="0">
                  <a:pos x="242" y="260"/>
                </a:cxn>
                <a:cxn ang="0">
                  <a:pos x="146" y="365"/>
                </a:cxn>
                <a:cxn ang="0">
                  <a:pos x="50" y="473"/>
                </a:cxn>
                <a:cxn ang="0">
                  <a:pos x="30" y="504"/>
                </a:cxn>
                <a:cxn ang="0">
                  <a:pos x="17" y="534"/>
                </a:cxn>
                <a:cxn ang="0">
                  <a:pos x="10" y="580"/>
                </a:cxn>
                <a:cxn ang="0">
                  <a:pos x="0" y="644"/>
                </a:cxn>
                <a:cxn ang="0">
                  <a:pos x="0" y="364"/>
                </a:cxn>
                <a:cxn ang="0">
                  <a:pos x="5" y="391"/>
                </a:cxn>
                <a:cxn ang="0">
                  <a:pos x="10" y="403"/>
                </a:cxn>
                <a:cxn ang="0">
                  <a:pos x="20" y="409"/>
                </a:cxn>
                <a:cxn ang="0">
                  <a:pos x="30" y="412"/>
                </a:cxn>
                <a:cxn ang="0">
                  <a:pos x="45" y="412"/>
                </a:cxn>
                <a:cxn ang="0">
                  <a:pos x="60" y="406"/>
                </a:cxn>
                <a:cxn ang="0">
                  <a:pos x="257" y="189"/>
                </a:cxn>
                <a:cxn ang="0">
                  <a:pos x="297" y="138"/>
                </a:cxn>
                <a:cxn ang="0">
                  <a:pos x="312" y="111"/>
                </a:cxn>
                <a:cxn ang="0">
                  <a:pos x="325" y="84"/>
                </a:cxn>
                <a:cxn ang="0">
                  <a:pos x="335" y="39"/>
                </a:cxn>
                <a:cxn ang="0">
                  <a:pos x="343" y="0"/>
                </a:cxn>
                <a:cxn ang="0">
                  <a:pos x="343" y="117"/>
                </a:cxn>
              </a:cxnLst>
              <a:rect l="0" t="0" r="r" b="b"/>
              <a:pathLst>
                <a:path w="344" h="645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5"/>
                  </a:lnTo>
                  <a:lnTo>
                    <a:pt x="50" y="473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0"/>
                  </a:lnTo>
                  <a:lnTo>
                    <a:pt x="0" y="644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pPr>
                <a:defRPr/>
              </a:pPr>
              <a:endParaRPr lang="pt-PT"/>
            </a:p>
          </p:txBody>
        </p:sp>
        <p:sp>
          <p:nvSpPr>
            <p:cNvPr id="1033" name="Freeform 9"/>
            <p:cNvSpPr>
              <a:spLocks/>
            </p:cNvSpPr>
            <p:nvPr/>
          </p:nvSpPr>
          <p:spPr bwMode="auto">
            <a:xfrm>
              <a:off x="222" y="3420"/>
              <a:ext cx="344" cy="646"/>
            </a:xfrm>
            <a:custGeom>
              <a:avLst/>
              <a:gdLst/>
              <a:ahLst/>
              <a:cxnLst>
                <a:cxn ang="0">
                  <a:pos x="343" y="52"/>
                </a:cxn>
                <a:cxn ang="0">
                  <a:pos x="343" y="194"/>
                </a:cxn>
                <a:cxn ang="0">
                  <a:pos x="335" y="188"/>
                </a:cxn>
                <a:cxn ang="0">
                  <a:pos x="315" y="188"/>
                </a:cxn>
                <a:cxn ang="0">
                  <a:pos x="300" y="194"/>
                </a:cxn>
                <a:cxn ang="0">
                  <a:pos x="284" y="209"/>
                </a:cxn>
                <a:cxn ang="0">
                  <a:pos x="242" y="260"/>
                </a:cxn>
                <a:cxn ang="0">
                  <a:pos x="146" y="366"/>
                </a:cxn>
                <a:cxn ang="0">
                  <a:pos x="50" y="474"/>
                </a:cxn>
                <a:cxn ang="0">
                  <a:pos x="30" y="504"/>
                </a:cxn>
                <a:cxn ang="0">
                  <a:pos x="17" y="534"/>
                </a:cxn>
                <a:cxn ang="0">
                  <a:pos x="10" y="581"/>
                </a:cxn>
                <a:cxn ang="0">
                  <a:pos x="0" y="645"/>
                </a:cxn>
                <a:cxn ang="0">
                  <a:pos x="0" y="364"/>
                </a:cxn>
                <a:cxn ang="0">
                  <a:pos x="5" y="391"/>
                </a:cxn>
                <a:cxn ang="0">
                  <a:pos x="10" y="403"/>
                </a:cxn>
                <a:cxn ang="0">
                  <a:pos x="20" y="409"/>
                </a:cxn>
                <a:cxn ang="0">
                  <a:pos x="30" y="412"/>
                </a:cxn>
                <a:cxn ang="0">
                  <a:pos x="45" y="412"/>
                </a:cxn>
                <a:cxn ang="0">
                  <a:pos x="60" y="406"/>
                </a:cxn>
                <a:cxn ang="0">
                  <a:pos x="257" y="189"/>
                </a:cxn>
                <a:cxn ang="0">
                  <a:pos x="297" y="138"/>
                </a:cxn>
                <a:cxn ang="0">
                  <a:pos x="312" y="111"/>
                </a:cxn>
                <a:cxn ang="0">
                  <a:pos x="325" y="84"/>
                </a:cxn>
                <a:cxn ang="0">
                  <a:pos x="335" y="39"/>
                </a:cxn>
                <a:cxn ang="0">
                  <a:pos x="343" y="0"/>
                </a:cxn>
                <a:cxn ang="0">
                  <a:pos x="343" y="117"/>
                </a:cxn>
              </a:cxnLst>
              <a:rect l="0" t="0" r="r" b="b"/>
              <a:pathLst>
                <a:path w="344" h="646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6"/>
                  </a:lnTo>
                  <a:lnTo>
                    <a:pt x="50" y="474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1"/>
                  </a:lnTo>
                  <a:lnTo>
                    <a:pt x="0" y="645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pPr>
                <a:defRPr/>
              </a:pPr>
              <a:endParaRPr lang="pt-PT"/>
            </a:p>
          </p:txBody>
        </p:sp>
        <p:sp>
          <p:nvSpPr>
            <p:cNvPr id="1034" name="Freeform 10"/>
            <p:cNvSpPr>
              <a:spLocks/>
            </p:cNvSpPr>
            <p:nvPr/>
          </p:nvSpPr>
          <p:spPr bwMode="auto">
            <a:xfrm>
              <a:off x="222" y="3677"/>
              <a:ext cx="344" cy="646"/>
            </a:xfrm>
            <a:custGeom>
              <a:avLst/>
              <a:gdLst/>
              <a:ahLst/>
              <a:cxnLst>
                <a:cxn ang="0">
                  <a:pos x="343" y="52"/>
                </a:cxn>
                <a:cxn ang="0">
                  <a:pos x="343" y="194"/>
                </a:cxn>
                <a:cxn ang="0">
                  <a:pos x="335" y="188"/>
                </a:cxn>
                <a:cxn ang="0">
                  <a:pos x="315" y="188"/>
                </a:cxn>
                <a:cxn ang="0">
                  <a:pos x="300" y="194"/>
                </a:cxn>
                <a:cxn ang="0">
                  <a:pos x="284" y="209"/>
                </a:cxn>
                <a:cxn ang="0">
                  <a:pos x="242" y="260"/>
                </a:cxn>
                <a:cxn ang="0">
                  <a:pos x="146" y="366"/>
                </a:cxn>
                <a:cxn ang="0">
                  <a:pos x="50" y="474"/>
                </a:cxn>
                <a:cxn ang="0">
                  <a:pos x="30" y="504"/>
                </a:cxn>
                <a:cxn ang="0">
                  <a:pos x="17" y="534"/>
                </a:cxn>
                <a:cxn ang="0">
                  <a:pos x="10" y="581"/>
                </a:cxn>
                <a:cxn ang="0">
                  <a:pos x="0" y="645"/>
                </a:cxn>
                <a:cxn ang="0">
                  <a:pos x="0" y="364"/>
                </a:cxn>
                <a:cxn ang="0">
                  <a:pos x="5" y="391"/>
                </a:cxn>
                <a:cxn ang="0">
                  <a:pos x="10" y="403"/>
                </a:cxn>
                <a:cxn ang="0">
                  <a:pos x="20" y="409"/>
                </a:cxn>
                <a:cxn ang="0">
                  <a:pos x="30" y="412"/>
                </a:cxn>
                <a:cxn ang="0">
                  <a:pos x="45" y="412"/>
                </a:cxn>
                <a:cxn ang="0">
                  <a:pos x="60" y="406"/>
                </a:cxn>
                <a:cxn ang="0">
                  <a:pos x="257" y="189"/>
                </a:cxn>
                <a:cxn ang="0">
                  <a:pos x="297" y="138"/>
                </a:cxn>
                <a:cxn ang="0">
                  <a:pos x="312" y="111"/>
                </a:cxn>
                <a:cxn ang="0">
                  <a:pos x="325" y="84"/>
                </a:cxn>
                <a:cxn ang="0">
                  <a:pos x="335" y="39"/>
                </a:cxn>
                <a:cxn ang="0">
                  <a:pos x="343" y="0"/>
                </a:cxn>
                <a:cxn ang="0">
                  <a:pos x="343" y="117"/>
                </a:cxn>
              </a:cxnLst>
              <a:rect l="0" t="0" r="r" b="b"/>
              <a:pathLst>
                <a:path w="344" h="646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6"/>
                  </a:lnTo>
                  <a:lnTo>
                    <a:pt x="50" y="474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1"/>
                  </a:lnTo>
                  <a:lnTo>
                    <a:pt x="0" y="645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pPr>
                <a:defRPr/>
              </a:pPr>
              <a:endParaRPr lang="pt-PT"/>
            </a:p>
          </p:txBody>
        </p:sp>
        <p:sp>
          <p:nvSpPr>
            <p:cNvPr id="1035" name="Freeform 11"/>
            <p:cNvSpPr>
              <a:spLocks/>
            </p:cNvSpPr>
            <p:nvPr/>
          </p:nvSpPr>
          <p:spPr bwMode="auto">
            <a:xfrm>
              <a:off x="301" y="3932"/>
              <a:ext cx="265" cy="392"/>
            </a:xfrm>
            <a:custGeom>
              <a:avLst/>
              <a:gdLst/>
              <a:ahLst/>
              <a:cxnLst>
                <a:cxn ang="0">
                  <a:pos x="264" y="52"/>
                </a:cxn>
                <a:cxn ang="0">
                  <a:pos x="264" y="194"/>
                </a:cxn>
                <a:cxn ang="0">
                  <a:pos x="256" y="188"/>
                </a:cxn>
                <a:cxn ang="0">
                  <a:pos x="236" y="188"/>
                </a:cxn>
                <a:cxn ang="0">
                  <a:pos x="221" y="194"/>
                </a:cxn>
                <a:cxn ang="0">
                  <a:pos x="205" y="209"/>
                </a:cxn>
                <a:cxn ang="0">
                  <a:pos x="162" y="261"/>
                </a:cxn>
                <a:cxn ang="0">
                  <a:pos x="66" y="366"/>
                </a:cxn>
                <a:cxn ang="0">
                  <a:pos x="45" y="391"/>
                </a:cxn>
                <a:cxn ang="0">
                  <a:pos x="0" y="391"/>
                </a:cxn>
                <a:cxn ang="0">
                  <a:pos x="178" y="190"/>
                </a:cxn>
                <a:cxn ang="0">
                  <a:pos x="218" y="138"/>
                </a:cxn>
                <a:cxn ang="0">
                  <a:pos x="233" y="111"/>
                </a:cxn>
                <a:cxn ang="0">
                  <a:pos x="246" y="84"/>
                </a:cxn>
                <a:cxn ang="0">
                  <a:pos x="256" y="39"/>
                </a:cxn>
                <a:cxn ang="0">
                  <a:pos x="264" y="0"/>
                </a:cxn>
                <a:cxn ang="0">
                  <a:pos x="264" y="117"/>
                </a:cxn>
              </a:cxnLst>
              <a:rect l="0" t="0" r="r" b="b"/>
              <a:pathLst>
                <a:path w="265" h="392">
                  <a:moveTo>
                    <a:pt x="264" y="52"/>
                  </a:moveTo>
                  <a:lnTo>
                    <a:pt x="264" y="194"/>
                  </a:lnTo>
                  <a:lnTo>
                    <a:pt x="256" y="188"/>
                  </a:lnTo>
                  <a:lnTo>
                    <a:pt x="236" y="188"/>
                  </a:lnTo>
                  <a:lnTo>
                    <a:pt x="221" y="194"/>
                  </a:lnTo>
                  <a:lnTo>
                    <a:pt x="205" y="209"/>
                  </a:lnTo>
                  <a:lnTo>
                    <a:pt x="162" y="261"/>
                  </a:lnTo>
                  <a:lnTo>
                    <a:pt x="66" y="366"/>
                  </a:lnTo>
                  <a:lnTo>
                    <a:pt x="45" y="391"/>
                  </a:lnTo>
                  <a:lnTo>
                    <a:pt x="0" y="391"/>
                  </a:lnTo>
                  <a:lnTo>
                    <a:pt x="178" y="190"/>
                  </a:lnTo>
                  <a:lnTo>
                    <a:pt x="218" y="138"/>
                  </a:lnTo>
                  <a:lnTo>
                    <a:pt x="233" y="111"/>
                  </a:lnTo>
                  <a:lnTo>
                    <a:pt x="246" y="84"/>
                  </a:lnTo>
                  <a:lnTo>
                    <a:pt x="256" y="39"/>
                  </a:lnTo>
                  <a:lnTo>
                    <a:pt x="264" y="0"/>
                  </a:lnTo>
                  <a:lnTo>
                    <a:pt x="264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pPr>
                <a:defRPr/>
              </a:pPr>
              <a:endParaRPr lang="pt-PT"/>
            </a:p>
          </p:txBody>
        </p:sp>
        <p:sp>
          <p:nvSpPr>
            <p:cNvPr id="1036" name="Freeform 12"/>
            <p:cNvSpPr>
              <a:spLocks/>
            </p:cNvSpPr>
            <p:nvPr/>
          </p:nvSpPr>
          <p:spPr bwMode="auto">
            <a:xfrm>
              <a:off x="222" y="2366"/>
              <a:ext cx="344" cy="645"/>
            </a:xfrm>
            <a:custGeom>
              <a:avLst/>
              <a:gdLst/>
              <a:ahLst/>
              <a:cxnLst>
                <a:cxn ang="0">
                  <a:pos x="343" y="52"/>
                </a:cxn>
                <a:cxn ang="0">
                  <a:pos x="343" y="194"/>
                </a:cxn>
                <a:cxn ang="0">
                  <a:pos x="335" y="188"/>
                </a:cxn>
                <a:cxn ang="0">
                  <a:pos x="315" y="188"/>
                </a:cxn>
                <a:cxn ang="0">
                  <a:pos x="300" y="194"/>
                </a:cxn>
                <a:cxn ang="0">
                  <a:pos x="284" y="209"/>
                </a:cxn>
                <a:cxn ang="0">
                  <a:pos x="242" y="260"/>
                </a:cxn>
                <a:cxn ang="0">
                  <a:pos x="146" y="365"/>
                </a:cxn>
                <a:cxn ang="0">
                  <a:pos x="50" y="473"/>
                </a:cxn>
                <a:cxn ang="0">
                  <a:pos x="30" y="504"/>
                </a:cxn>
                <a:cxn ang="0">
                  <a:pos x="17" y="534"/>
                </a:cxn>
                <a:cxn ang="0">
                  <a:pos x="10" y="580"/>
                </a:cxn>
                <a:cxn ang="0">
                  <a:pos x="0" y="644"/>
                </a:cxn>
                <a:cxn ang="0">
                  <a:pos x="0" y="364"/>
                </a:cxn>
                <a:cxn ang="0">
                  <a:pos x="5" y="391"/>
                </a:cxn>
                <a:cxn ang="0">
                  <a:pos x="10" y="403"/>
                </a:cxn>
                <a:cxn ang="0">
                  <a:pos x="20" y="409"/>
                </a:cxn>
                <a:cxn ang="0">
                  <a:pos x="30" y="412"/>
                </a:cxn>
                <a:cxn ang="0">
                  <a:pos x="45" y="412"/>
                </a:cxn>
                <a:cxn ang="0">
                  <a:pos x="60" y="406"/>
                </a:cxn>
                <a:cxn ang="0">
                  <a:pos x="257" y="189"/>
                </a:cxn>
                <a:cxn ang="0">
                  <a:pos x="297" y="138"/>
                </a:cxn>
                <a:cxn ang="0">
                  <a:pos x="312" y="111"/>
                </a:cxn>
                <a:cxn ang="0">
                  <a:pos x="325" y="84"/>
                </a:cxn>
                <a:cxn ang="0">
                  <a:pos x="335" y="39"/>
                </a:cxn>
                <a:cxn ang="0">
                  <a:pos x="343" y="0"/>
                </a:cxn>
                <a:cxn ang="0">
                  <a:pos x="343" y="117"/>
                </a:cxn>
              </a:cxnLst>
              <a:rect l="0" t="0" r="r" b="b"/>
              <a:pathLst>
                <a:path w="344" h="645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5"/>
                  </a:lnTo>
                  <a:lnTo>
                    <a:pt x="50" y="473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0"/>
                  </a:lnTo>
                  <a:lnTo>
                    <a:pt x="0" y="644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pPr>
                <a:defRPr/>
              </a:pPr>
              <a:endParaRPr lang="pt-PT"/>
            </a:p>
          </p:txBody>
        </p:sp>
        <p:sp>
          <p:nvSpPr>
            <p:cNvPr id="1037" name="Freeform 13"/>
            <p:cNvSpPr>
              <a:spLocks/>
            </p:cNvSpPr>
            <p:nvPr/>
          </p:nvSpPr>
          <p:spPr bwMode="auto">
            <a:xfrm>
              <a:off x="222" y="2151"/>
              <a:ext cx="346" cy="575"/>
            </a:xfrm>
            <a:custGeom>
              <a:avLst/>
              <a:gdLst/>
              <a:ahLst/>
              <a:cxnLst>
                <a:cxn ang="0">
                  <a:pos x="345" y="0"/>
                </a:cxn>
                <a:cxn ang="0">
                  <a:pos x="343" y="122"/>
                </a:cxn>
                <a:cxn ang="0">
                  <a:pos x="336" y="116"/>
                </a:cxn>
                <a:cxn ang="0">
                  <a:pos x="315" y="116"/>
                </a:cxn>
                <a:cxn ang="0">
                  <a:pos x="300" y="122"/>
                </a:cxn>
                <a:cxn ang="0">
                  <a:pos x="285" y="137"/>
                </a:cxn>
                <a:cxn ang="0">
                  <a:pos x="242" y="188"/>
                </a:cxn>
                <a:cxn ang="0">
                  <a:pos x="146" y="294"/>
                </a:cxn>
                <a:cxn ang="0">
                  <a:pos x="50" y="403"/>
                </a:cxn>
                <a:cxn ang="0">
                  <a:pos x="30" y="433"/>
                </a:cxn>
                <a:cxn ang="0">
                  <a:pos x="17" y="463"/>
                </a:cxn>
                <a:cxn ang="0">
                  <a:pos x="10" y="510"/>
                </a:cxn>
                <a:cxn ang="0">
                  <a:pos x="0" y="574"/>
                </a:cxn>
                <a:cxn ang="0">
                  <a:pos x="0" y="293"/>
                </a:cxn>
                <a:cxn ang="0">
                  <a:pos x="5" y="320"/>
                </a:cxn>
                <a:cxn ang="0">
                  <a:pos x="10" y="332"/>
                </a:cxn>
                <a:cxn ang="0">
                  <a:pos x="20" y="338"/>
                </a:cxn>
                <a:cxn ang="0">
                  <a:pos x="30" y="341"/>
                </a:cxn>
                <a:cxn ang="0">
                  <a:pos x="45" y="341"/>
                </a:cxn>
                <a:cxn ang="0">
                  <a:pos x="60" y="335"/>
                </a:cxn>
                <a:cxn ang="0">
                  <a:pos x="257" y="117"/>
                </a:cxn>
                <a:cxn ang="0">
                  <a:pos x="298" y="66"/>
                </a:cxn>
                <a:cxn ang="0">
                  <a:pos x="313" y="39"/>
                </a:cxn>
                <a:cxn ang="0">
                  <a:pos x="326" y="12"/>
                </a:cxn>
                <a:cxn ang="0">
                  <a:pos x="329" y="0"/>
                </a:cxn>
                <a:cxn ang="0">
                  <a:pos x="345" y="3"/>
                </a:cxn>
                <a:cxn ang="0">
                  <a:pos x="343" y="45"/>
                </a:cxn>
              </a:cxnLst>
              <a:rect l="0" t="0" r="r" b="b"/>
              <a:pathLst>
                <a:path w="346" h="575">
                  <a:moveTo>
                    <a:pt x="345" y="0"/>
                  </a:moveTo>
                  <a:lnTo>
                    <a:pt x="343" y="122"/>
                  </a:lnTo>
                  <a:lnTo>
                    <a:pt x="336" y="116"/>
                  </a:lnTo>
                  <a:lnTo>
                    <a:pt x="315" y="116"/>
                  </a:lnTo>
                  <a:lnTo>
                    <a:pt x="300" y="122"/>
                  </a:lnTo>
                  <a:lnTo>
                    <a:pt x="285" y="137"/>
                  </a:lnTo>
                  <a:lnTo>
                    <a:pt x="242" y="188"/>
                  </a:lnTo>
                  <a:lnTo>
                    <a:pt x="146" y="294"/>
                  </a:lnTo>
                  <a:lnTo>
                    <a:pt x="50" y="403"/>
                  </a:lnTo>
                  <a:lnTo>
                    <a:pt x="30" y="433"/>
                  </a:lnTo>
                  <a:lnTo>
                    <a:pt x="17" y="463"/>
                  </a:lnTo>
                  <a:lnTo>
                    <a:pt x="10" y="510"/>
                  </a:lnTo>
                  <a:lnTo>
                    <a:pt x="0" y="574"/>
                  </a:lnTo>
                  <a:lnTo>
                    <a:pt x="0" y="293"/>
                  </a:lnTo>
                  <a:lnTo>
                    <a:pt x="5" y="320"/>
                  </a:lnTo>
                  <a:lnTo>
                    <a:pt x="10" y="332"/>
                  </a:lnTo>
                  <a:lnTo>
                    <a:pt x="20" y="338"/>
                  </a:lnTo>
                  <a:lnTo>
                    <a:pt x="30" y="341"/>
                  </a:lnTo>
                  <a:lnTo>
                    <a:pt x="45" y="341"/>
                  </a:lnTo>
                  <a:lnTo>
                    <a:pt x="60" y="335"/>
                  </a:lnTo>
                  <a:lnTo>
                    <a:pt x="257" y="117"/>
                  </a:lnTo>
                  <a:lnTo>
                    <a:pt x="298" y="66"/>
                  </a:lnTo>
                  <a:lnTo>
                    <a:pt x="313" y="39"/>
                  </a:lnTo>
                  <a:lnTo>
                    <a:pt x="326" y="12"/>
                  </a:lnTo>
                  <a:lnTo>
                    <a:pt x="329" y="0"/>
                  </a:lnTo>
                  <a:lnTo>
                    <a:pt x="345" y="3"/>
                  </a:lnTo>
                  <a:lnTo>
                    <a:pt x="343" y="45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pPr>
                <a:defRPr/>
              </a:pPr>
              <a:endParaRPr lang="pt-PT"/>
            </a:p>
          </p:txBody>
        </p:sp>
        <p:sp>
          <p:nvSpPr>
            <p:cNvPr id="1038" name="Rectangle 14"/>
            <p:cNvSpPr>
              <a:spLocks noChangeArrowheads="1"/>
            </p:cNvSpPr>
            <p:nvPr/>
          </p:nvSpPr>
          <p:spPr bwMode="auto">
            <a:xfrm>
              <a:off x="453" y="-3"/>
              <a:ext cx="114" cy="2170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pt-PT"/>
            </a:p>
          </p:txBody>
        </p:sp>
        <p:sp>
          <p:nvSpPr>
            <p:cNvPr id="1039" name="Rectangle 15"/>
            <p:cNvSpPr>
              <a:spLocks noChangeArrowheads="1"/>
            </p:cNvSpPr>
            <p:nvPr/>
          </p:nvSpPr>
          <p:spPr bwMode="auto">
            <a:xfrm>
              <a:off x="0" y="-3"/>
              <a:ext cx="221" cy="2170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92075" tIns="46038" rIns="92075" bIns="46038" anchor="ctr"/>
            <a:lstStyle/>
            <a:p>
              <a:pPr eaLnBrk="0" hangingPunct="0">
                <a:spcBef>
                  <a:spcPct val="50000"/>
                </a:spcBef>
                <a:defRPr/>
              </a:pPr>
              <a:endParaRPr kumimoji="1" lang="pt-PT"/>
            </a:p>
          </p:txBody>
        </p:sp>
        <p:sp>
          <p:nvSpPr>
            <p:cNvPr id="1040" name="Rectangle 16"/>
            <p:cNvSpPr>
              <a:spLocks noChangeArrowheads="1"/>
            </p:cNvSpPr>
            <p:nvPr/>
          </p:nvSpPr>
          <p:spPr bwMode="auto">
            <a:xfrm>
              <a:off x="222" y="-3"/>
              <a:ext cx="231" cy="2170"/>
            </a:xfrm>
            <a:prstGeom prst="rect">
              <a:avLst/>
            </a:pr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pt-PT"/>
            </a:p>
          </p:txBody>
        </p:sp>
        <p:sp>
          <p:nvSpPr>
            <p:cNvPr id="1041" name="Rectangle 17"/>
            <p:cNvSpPr>
              <a:spLocks noChangeArrowheads="1"/>
            </p:cNvSpPr>
            <p:nvPr/>
          </p:nvSpPr>
          <p:spPr bwMode="auto">
            <a:xfrm>
              <a:off x="567" y="-3"/>
              <a:ext cx="204" cy="2170"/>
            </a:xfrm>
            <a:prstGeom prst="rect">
              <a:avLst/>
            </a:pr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92075" tIns="46038" rIns="92075" bIns="46038" anchor="ctr"/>
            <a:lstStyle/>
            <a:p>
              <a:pPr eaLnBrk="0" hangingPunct="0">
                <a:spcBef>
                  <a:spcPct val="50000"/>
                </a:spcBef>
                <a:defRPr/>
              </a:pPr>
              <a:endParaRPr kumimoji="1" lang="pt-PT"/>
            </a:p>
          </p:txBody>
        </p:sp>
        <p:sp>
          <p:nvSpPr>
            <p:cNvPr id="1042" name="Freeform 18"/>
            <p:cNvSpPr>
              <a:spLocks/>
            </p:cNvSpPr>
            <p:nvPr/>
          </p:nvSpPr>
          <p:spPr bwMode="auto">
            <a:xfrm>
              <a:off x="222" y="497"/>
              <a:ext cx="344" cy="646"/>
            </a:xfrm>
            <a:custGeom>
              <a:avLst/>
              <a:gdLst/>
              <a:ahLst/>
              <a:cxnLst>
                <a:cxn ang="0">
                  <a:pos x="343" y="52"/>
                </a:cxn>
                <a:cxn ang="0">
                  <a:pos x="343" y="194"/>
                </a:cxn>
                <a:cxn ang="0">
                  <a:pos x="335" y="188"/>
                </a:cxn>
                <a:cxn ang="0">
                  <a:pos x="315" y="188"/>
                </a:cxn>
                <a:cxn ang="0">
                  <a:pos x="300" y="194"/>
                </a:cxn>
                <a:cxn ang="0">
                  <a:pos x="284" y="209"/>
                </a:cxn>
                <a:cxn ang="0">
                  <a:pos x="242" y="260"/>
                </a:cxn>
                <a:cxn ang="0">
                  <a:pos x="146" y="366"/>
                </a:cxn>
                <a:cxn ang="0">
                  <a:pos x="50" y="474"/>
                </a:cxn>
                <a:cxn ang="0">
                  <a:pos x="30" y="504"/>
                </a:cxn>
                <a:cxn ang="0">
                  <a:pos x="17" y="534"/>
                </a:cxn>
                <a:cxn ang="0">
                  <a:pos x="10" y="581"/>
                </a:cxn>
                <a:cxn ang="0">
                  <a:pos x="0" y="645"/>
                </a:cxn>
                <a:cxn ang="0">
                  <a:pos x="0" y="364"/>
                </a:cxn>
                <a:cxn ang="0">
                  <a:pos x="5" y="391"/>
                </a:cxn>
                <a:cxn ang="0">
                  <a:pos x="10" y="403"/>
                </a:cxn>
                <a:cxn ang="0">
                  <a:pos x="20" y="409"/>
                </a:cxn>
                <a:cxn ang="0">
                  <a:pos x="30" y="412"/>
                </a:cxn>
                <a:cxn ang="0">
                  <a:pos x="45" y="412"/>
                </a:cxn>
                <a:cxn ang="0">
                  <a:pos x="60" y="406"/>
                </a:cxn>
                <a:cxn ang="0">
                  <a:pos x="257" y="189"/>
                </a:cxn>
                <a:cxn ang="0">
                  <a:pos x="297" y="138"/>
                </a:cxn>
                <a:cxn ang="0">
                  <a:pos x="312" y="111"/>
                </a:cxn>
                <a:cxn ang="0">
                  <a:pos x="325" y="84"/>
                </a:cxn>
                <a:cxn ang="0">
                  <a:pos x="335" y="39"/>
                </a:cxn>
                <a:cxn ang="0">
                  <a:pos x="343" y="0"/>
                </a:cxn>
                <a:cxn ang="0">
                  <a:pos x="343" y="117"/>
                </a:cxn>
              </a:cxnLst>
              <a:rect l="0" t="0" r="r" b="b"/>
              <a:pathLst>
                <a:path w="344" h="646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6"/>
                  </a:lnTo>
                  <a:lnTo>
                    <a:pt x="50" y="474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1"/>
                  </a:lnTo>
                  <a:lnTo>
                    <a:pt x="0" y="645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pPr>
                <a:defRPr/>
              </a:pPr>
              <a:endParaRPr lang="pt-PT"/>
            </a:p>
          </p:txBody>
        </p:sp>
        <p:sp>
          <p:nvSpPr>
            <p:cNvPr id="1043" name="Freeform 19"/>
            <p:cNvSpPr>
              <a:spLocks/>
            </p:cNvSpPr>
            <p:nvPr/>
          </p:nvSpPr>
          <p:spPr bwMode="auto">
            <a:xfrm>
              <a:off x="222" y="754"/>
              <a:ext cx="344" cy="645"/>
            </a:xfrm>
            <a:custGeom>
              <a:avLst/>
              <a:gdLst/>
              <a:ahLst/>
              <a:cxnLst>
                <a:cxn ang="0">
                  <a:pos x="343" y="52"/>
                </a:cxn>
                <a:cxn ang="0">
                  <a:pos x="343" y="194"/>
                </a:cxn>
                <a:cxn ang="0">
                  <a:pos x="335" y="188"/>
                </a:cxn>
                <a:cxn ang="0">
                  <a:pos x="315" y="188"/>
                </a:cxn>
                <a:cxn ang="0">
                  <a:pos x="300" y="194"/>
                </a:cxn>
                <a:cxn ang="0">
                  <a:pos x="284" y="209"/>
                </a:cxn>
                <a:cxn ang="0">
                  <a:pos x="242" y="260"/>
                </a:cxn>
                <a:cxn ang="0">
                  <a:pos x="146" y="365"/>
                </a:cxn>
                <a:cxn ang="0">
                  <a:pos x="50" y="473"/>
                </a:cxn>
                <a:cxn ang="0">
                  <a:pos x="30" y="504"/>
                </a:cxn>
                <a:cxn ang="0">
                  <a:pos x="17" y="534"/>
                </a:cxn>
                <a:cxn ang="0">
                  <a:pos x="10" y="580"/>
                </a:cxn>
                <a:cxn ang="0">
                  <a:pos x="0" y="644"/>
                </a:cxn>
                <a:cxn ang="0">
                  <a:pos x="0" y="364"/>
                </a:cxn>
                <a:cxn ang="0">
                  <a:pos x="5" y="391"/>
                </a:cxn>
                <a:cxn ang="0">
                  <a:pos x="10" y="403"/>
                </a:cxn>
                <a:cxn ang="0">
                  <a:pos x="20" y="409"/>
                </a:cxn>
                <a:cxn ang="0">
                  <a:pos x="30" y="412"/>
                </a:cxn>
                <a:cxn ang="0">
                  <a:pos x="45" y="412"/>
                </a:cxn>
                <a:cxn ang="0">
                  <a:pos x="60" y="406"/>
                </a:cxn>
                <a:cxn ang="0">
                  <a:pos x="257" y="189"/>
                </a:cxn>
                <a:cxn ang="0">
                  <a:pos x="297" y="138"/>
                </a:cxn>
                <a:cxn ang="0">
                  <a:pos x="312" y="111"/>
                </a:cxn>
                <a:cxn ang="0">
                  <a:pos x="325" y="84"/>
                </a:cxn>
                <a:cxn ang="0">
                  <a:pos x="335" y="39"/>
                </a:cxn>
                <a:cxn ang="0">
                  <a:pos x="343" y="0"/>
                </a:cxn>
                <a:cxn ang="0">
                  <a:pos x="343" y="117"/>
                </a:cxn>
              </a:cxnLst>
              <a:rect l="0" t="0" r="r" b="b"/>
              <a:pathLst>
                <a:path w="344" h="645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5"/>
                  </a:lnTo>
                  <a:lnTo>
                    <a:pt x="50" y="473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0"/>
                  </a:lnTo>
                  <a:lnTo>
                    <a:pt x="0" y="644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pPr>
                <a:defRPr/>
              </a:pPr>
              <a:endParaRPr lang="pt-PT"/>
            </a:p>
          </p:txBody>
        </p:sp>
        <p:sp>
          <p:nvSpPr>
            <p:cNvPr id="1044" name="Freeform 20"/>
            <p:cNvSpPr>
              <a:spLocks/>
            </p:cNvSpPr>
            <p:nvPr/>
          </p:nvSpPr>
          <p:spPr bwMode="auto">
            <a:xfrm>
              <a:off x="222" y="1010"/>
              <a:ext cx="344" cy="645"/>
            </a:xfrm>
            <a:custGeom>
              <a:avLst/>
              <a:gdLst/>
              <a:ahLst/>
              <a:cxnLst>
                <a:cxn ang="0">
                  <a:pos x="343" y="52"/>
                </a:cxn>
                <a:cxn ang="0">
                  <a:pos x="343" y="194"/>
                </a:cxn>
                <a:cxn ang="0">
                  <a:pos x="335" y="188"/>
                </a:cxn>
                <a:cxn ang="0">
                  <a:pos x="315" y="188"/>
                </a:cxn>
                <a:cxn ang="0">
                  <a:pos x="300" y="194"/>
                </a:cxn>
                <a:cxn ang="0">
                  <a:pos x="284" y="209"/>
                </a:cxn>
                <a:cxn ang="0">
                  <a:pos x="242" y="260"/>
                </a:cxn>
                <a:cxn ang="0">
                  <a:pos x="146" y="365"/>
                </a:cxn>
                <a:cxn ang="0">
                  <a:pos x="50" y="473"/>
                </a:cxn>
                <a:cxn ang="0">
                  <a:pos x="30" y="504"/>
                </a:cxn>
                <a:cxn ang="0">
                  <a:pos x="17" y="534"/>
                </a:cxn>
                <a:cxn ang="0">
                  <a:pos x="10" y="580"/>
                </a:cxn>
                <a:cxn ang="0">
                  <a:pos x="0" y="644"/>
                </a:cxn>
                <a:cxn ang="0">
                  <a:pos x="0" y="364"/>
                </a:cxn>
                <a:cxn ang="0">
                  <a:pos x="5" y="391"/>
                </a:cxn>
                <a:cxn ang="0">
                  <a:pos x="10" y="403"/>
                </a:cxn>
                <a:cxn ang="0">
                  <a:pos x="20" y="409"/>
                </a:cxn>
                <a:cxn ang="0">
                  <a:pos x="30" y="412"/>
                </a:cxn>
                <a:cxn ang="0">
                  <a:pos x="45" y="412"/>
                </a:cxn>
                <a:cxn ang="0">
                  <a:pos x="60" y="406"/>
                </a:cxn>
                <a:cxn ang="0">
                  <a:pos x="257" y="189"/>
                </a:cxn>
                <a:cxn ang="0">
                  <a:pos x="297" y="138"/>
                </a:cxn>
                <a:cxn ang="0">
                  <a:pos x="312" y="111"/>
                </a:cxn>
                <a:cxn ang="0">
                  <a:pos x="325" y="84"/>
                </a:cxn>
                <a:cxn ang="0">
                  <a:pos x="335" y="39"/>
                </a:cxn>
                <a:cxn ang="0">
                  <a:pos x="343" y="0"/>
                </a:cxn>
                <a:cxn ang="0">
                  <a:pos x="343" y="117"/>
                </a:cxn>
              </a:cxnLst>
              <a:rect l="0" t="0" r="r" b="b"/>
              <a:pathLst>
                <a:path w="344" h="645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5"/>
                  </a:lnTo>
                  <a:lnTo>
                    <a:pt x="50" y="473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0"/>
                  </a:lnTo>
                  <a:lnTo>
                    <a:pt x="0" y="644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pPr>
                <a:defRPr/>
              </a:pPr>
              <a:endParaRPr lang="pt-PT"/>
            </a:p>
          </p:txBody>
        </p:sp>
        <p:sp>
          <p:nvSpPr>
            <p:cNvPr id="1045" name="Freeform 21"/>
            <p:cNvSpPr>
              <a:spLocks/>
            </p:cNvSpPr>
            <p:nvPr/>
          </p:nvSpPr>
          <p:spPr bwMode="auto">
            <a:xfrm>
              <a:off x="222" y="1266"/>
              <a:ext cx="344" cy="646"/>
            </a:xfrm>
            <a:custGeom>
              <a:avLst/>
              <a:gdLst/>
              <a:ahLst/>
              <a:cxnLst>
                <a:cxn ang="0">
                  <a:pos x="343" y="52"/>
                </a:cxn>
                <a:cxn ang="0">
                  <a:pos x="343" y="194"/>
                </a:cxn>
                <a:cxn ang="0">
                  <a:pos x="335" y="188"/>
                </a:cxn>
                <a:cxn ang="0">
                  <a:pos x="315" y="188"/>
                </a:cxn>
                <a:cxn ang="0">
                  <a:pos x="300" y="194"/>
                </a:cxn>
                <a:cxn ang="0">
                  <a:pos x="284" y="209"/>
                </a:cxn>
                <a:cxn ang="0">
                  <a:pos x="242" y="260"/>
                </a:cxn>
                <a:cxn ang="0">
                  <a:pos x="146" y="366"/>
                </a:cxn>
                <a:cxn ang="0">
                  <a:pos x="50" y="474"/>
                </a:cxn>
                <a:cxn ang="0">
                  <a:pos x="30" y="504"/>
                </a:cxn>
                <a:cxn ang="0">
                  <a:pos x="17" y="534"/>
                </a:cxn>
                <a:cxn ang="0">
                  <a:pos x="10" y="581"/>
                </a:cxn>
                <a:cxn ang="0">
                  <a:pos x="0" y="645"/>
                </a:cxn>
                <a:cxn ang="0">
                  <a:pos x="0" y="364"/>
                </a:cxn>
                <a:cxn ang="0">
                  <a:pos x="5" y="391"/>
                </a:cxn>
                <a:cxn ang="0">
                  <a:pos x="10" y="403"/>
                </a:cxn>
                <a:cxn ang="0">
                  <a:pos x="20" y="409"/>
                </a:cxn>
                <a:cxn ang="0">
                  <a:pos x="30" y="412"/>
                </a:cxn>
                <a:cxn ang="0">
                  <a:pos x="45" y="412"/>
                </a:cxn>
                <a:cxn ang="0">
                  <a:pos x="60" y="406"/>
                </a:cxn>
                <a:cxn ang="0">
                  <a:pos x="257" y="189"/>
                </a:cxn>
                <a:cxn ang="0">
                  <a:pos x="297" y="138"/>
                </a:cxn>
                <a:cxn ang="0">
                  <a:pos x="312" y="111"/>
                </a:cxn>
                <a:cxn ang="0">
                  <a:pos x="325" y="84"/>
                </a:cxn>
                <a:cxn ang="0">
                  <a:pos x="335" y="39"/>
                </a:cxn>
                <a:cxn ang="0">
                  <a:pos x="343" y="0"/>
                </a:cxn>
                <a:cxn ang="0">
                  <a:pos x="343" y="117"/>
                </a:cxn>
              </a:cxnLst>
              <a:rect l="0" t="0" r="r" b="b"/>
              <a:pathLst>
                <a:path w="344" h="646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6"/>
                  </a:lnTo>
                  <a:lnTo>
                    <a:pt x="50" y="474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1"/>
                  </a:lnTo>
                  <a:lnTo>
                    <a:pt x="0" y="645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pPr>
                <a:defRPr/>
              </a:pPr>
              <a:endParaRPr lang="pt-PT"/>
            </a:p>
          </p:txBody>
        </p:sp>
        <p:sp>
          <p:nvSpPr>
            <p:cNvPr id="1046" name="Freeform 22"/>
            <p:cNvSpPr>
              <a:spLocks/>
            </p:cNvSpPr>
            <p:nvPr/>
          </p:nvSpPr>
          <p:spPr bwMode="auto">
            <a:xfrm>
              <a:off x="222" y="1522"/>
              <a:ext cx="344" cy="647"/>
            </a:xfrm>
            <a:custGeom>
              <a:avLst/>
              <a:gdLst/>
              <a:ahLst/>
              <a:cxnLst>
                <a:cxn ang="0">
                  <a:pos x="343" y="52"/>
                </a:cxn>
                <a:cxn ang="0">
                  <a:pos x="343" y="194"/>
                </a:cxn>
                <a:cxn ang="0">
                  <a:pos x="335" y="188"/>
                </a:cxn>
                <a:cxn ang="0">
                  <a:pos x="315" y="188"/>
                </a:cxn>
                <a:cxn ang="0">
                  <a:pos x="300" y="194"/>
                </a:cxn>
                <a:cxn ang="0">
                  <a:pos x="284" y="209"/>
                </a:cxn>
                <a:cxn ang="0">
                  <a:pos x="242" y="261"/>
                </a:cxn>
                <a:cxn ang="0">
                  <a:pos x="146" y="366"/>
                </a:cxn>
                <a:cxn ang="0">
                  <a:pos x="50" y="475"/>
                </a:cxn>
                <a:cxn ang="0">
                  <a:pos x="30" y="505"/>
                </a:cxn>
                <a:cxn ang="0">
                  <a:pos x="17" y="535"/>
                </a:cxn>
                <a:cxn ang="0">
                  <a:pos x="10" y="582"/>
                </a:cxn>
                <a:cxn ang="0">
                  <a:pos x="0" y="646"/>
                </a:cxn>
                <a:cxn ang="0">
                  <a:pos x="0" y="365"/>
                </a:cxn>
                <a:cxn ang="0">
                  <a:pos x="5" y="392"/>
                </a:cxn>
                <a:cxn ang="0">
                  <a:pos x="10" y="404"/>
                </a:cxn>
                <a:cxn ang="0">
                  <a:pos x="20" y="410"/>
                </a:cxn>
                <a:cxn ang="0">
                  <a:pos x="30" y="413"/>
                </a:cxn>
                <a:cxn ang="0">
                  <a:pos x="45" y="413"/>
                </a:cxn>
                <a:cxn ang="0">
                  <a:pos x="60" y="407"/>
                </a:cxn>
                <a:cxn ang="0">
                  <a:pos x="257" y="190"/>
                </a:cxn>
                <a:cxn ang="0">
                  <a:pos x="297" y="138"/>
                </a:cxn>
                <a:cxn ang="0">
                  <a:pos x="312" y="111"/>
                </a:cxn>
                <a:cxn ang="0">
                  <a:pos x="325" y="84"/>
                </a:cxn>
                <a:cxn ang="0">
                  <a:pos x="335" y="39"/>
                </a:cxn>
                <a:cxn ang="0">
                  <a:pos x="343" y="0"/>
                </a:cxn>
                <a:cxn ang="0">
                  <a:pos x="343" y="117"/>
                </a:cxn>
              </a:cxnLst>
              <a:rect l="0" t="0" r="r" b="b"/>
              <a:pathLst>
                <a:path w="344" h="647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1"/>
                  </a:lnTo>
                  <a:lnTo>
                    <a:pt x="146" y="366"/>
                  </a:lnTo>
                  <a:lnTo>
                    <a:pt x="50" y="475"/>
                  </a:lnTo>
                  <a:lnTo>
                    <a:pt x="30" y="505"/>
                  </a:lnTo>
                  <a:lnTo>
                    <a:pt x="17" y="535"/>
                  </a:lnTo>
                  <a:lnTo>
                    <a:pt x="10" y="582"/>
                  </a:lnTo>
                  <a:lnTo>
                    <a:pt x="0" y="646"/>
                  </a:lnTo>
                  <a:lnTo>
                    <a:pt x="0" y="365"/>
                  </a:lnTo>
                  <a:lnTo>
                    <a:pt x="5" y="392"/>
                  </a:lnTo>
                  <a:lnTo>
                    <a:pt x="10" y="404"/>
                  </a:lnTo>
                  <a:lnTo>
                    <a:pt x="20" y="410"/>
                  </a:lnTo>
                  <a:lnTo>
                    <a:pt x="30" y="413"/>
                  </a:lnTo>
                  <a:lnTo>
                    <a:pt x="45" y="413"/>
                  </a:lnTo>
                  <a:lnTo>
                    <a:pt x="60" y="407"/>
                  </a:lnTo>
                  <a:lnTo>
                    <a:pt x="257" y="190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pPr>
                <a:defRPr/>
              </a:pPr>
              <a:endParaRPr lang="pt-PT"/>
            </a:p>
          </p:txBody>
        </p:sp>
        <p:sp>
          <p:nvSpPr>
            <p:cNvPr id="1047" name="Freeform 23"/>
            <p:cNvSpPr>
              <a:spLocks/>
            </p:cNvSpPr>
            <p:nvPr/>
          </p:nvSpPr>
          <p:spPr bwMode="auto">
            <a:xfrm>
              <a:off x="219" y="4178"/>
              <a:ext cx="349" cy="149"/>
            </a:xfrm>
            <a:custGeom>
              <a:avLst/>
              <a:gdLst/>
              <a:ahLst/>
              <a:cxnLst>
                <a:cxn ang="0">
                  <a:pos x="345" y="52"/>
                </a:cxn>
                <a:cxn ang="0">
                  <a:pos x="348" y="144"/>
                </a:cxn>
                <a:cxn ang="0">
                  <a:pos x="0" y="148"/>
                </a:cxn>
                <a:cxn ang="0">
                  <a:pos x="299" y="143"/>
                </a:cxn>
                <a:cxn ang="0">
                  <a:pos x="315" y="111"/>
                </a:cxn>
                <a:cxn ang="0">
                  <a:pos x="328" y="84"/>
                </a:cxn>
                <a:cxn ang="0">
                  <a:pos x="338" y="39"/>
                </a:cxn>
                <a:cxn ang="0">
                  <a:pos x="345" y="0"/>
                </a:cxn>
                <a:cxn ang="0">
                  <a:pos x="345" y="117"/>
                </a:cxn>
              </a:cxnLst>
              <a:rect l="0" t="0" r="r" b="b"/>
              <a:pathLst>
                <a:path w="349" h="149">
                  <a:moveTo>
                    <a:pt x="345" y="52"/>
                  </a:moveTo>
                  <a:lnTo>
                    <a:pt x="348" y="144"/>
                  </a:lnTo>
                  <a:lnTo>
                    <a:pt x="0" y="148"/>
                  </a:lnTo>
                  <a:lnTo>
                    <a:pt x="299" y="143"/>
                  </a:lnTo>
                  <a:lnTo>
                    <a:pt x="315" y="111"/>
                  </a:lnTo>
                  <a:lnTo>
                    <a:pt x="328" y="84"/>
                  </a:lnTo>
                  <a:lnTo>
                    <a:pt x="338" y="39"/>
                  </a:lnTo>
                  <a:lnTo>
                    <a:pt x="345" y="0"/>
                  </a:lnTo>
                  <a:lnTo>
                    <a:pt x="345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pPr>
                <a:defRPr/>
              </a:pPr>
              <a:endParaRPr lang="pt-PT"/>
            </a:p>
          </p:txBody>
        </p:sp>
        <p:sp>
          <p:nvSpPr>
            <p:cNvPr id="1048" name="Freeform 24"/>
            <p:cNvSpPr>
              <a:spLocks/>
            </p:cNvSpPr>
            <p:nvPr/>
          </p:nvSpPr>
          <p:spPr bwMode="auto">
            <a:xfrm>
              <a:off x="222" y="211"/>
              <a:ext cx="344" cy="646"/>
            </a:xfrm>
            <a:custGeom>
              <a:avLst/>
              <a:gdLst/>
              <a:ahLst/>
              <a:cxnLst>
                <a:cxn ang="0">
                  <a:pos x="343" y="52"/>
                </a:cxn>
                <a:cxn ang="0">
                  <a:pos x="343" y="194"/>
                </a:cxn>
                <a:cxn ang="0">
                  <a:pos x="335" y="188"/>
                </a:cxn>
                <a:cxn ang="0">
                  <a:pos x="315" y="188"/>
                </a:cxn>
                <a:cxn ang="0">
                  <a:pos x="300" y="194"/>
                </a:cxn>
                <a:cxn ang="0">
                  <a:pos x="284" y="209"/>
                </a:cxn>
                <a:cxn ang="0">
                  <a:pos x="242" y="260"/>
                </a:cxn>
                <a:cxn ang="0">
                  <a:pos x="146" y="366"/>
                </a:cxn>
                <a:cxn ang="0">
                  <a:pos x="50" y="474"/>
                </a:cxn>
                <a:cxn ang="0">
                  <a:pos x="30" y="504"/>
                </a:cxn>
                <a:cxn ang="0">
                  <a:pos x="17" y="534"/>
                </a:cxn>
                <a:cxn ang="0">
                  <a:pos x="10" y="581"/>
                </a:cxn>
                <a:cxn ang="0">
                  <a:pos x="0" y="645"/>
                </a:cxn>
                <a:cxn ang="0">
                  <a:pos x="0" y="364"/>
                </a:cxn>
                <a:cxn ang="0">
                  <a:pos x="5" y="391"/>
                </a:cxn>
                <a:cxn ang="0">
                  <a:pos x="10" y="403"/>
                </a:cxn>
                <a:cxn ang="0">
                  <a:pos x="20" y="409"/>
                </a:cxn>
                <a:cxn ang="0">
                  <a:pos x="30" y="412"/>
                </a:cxn>
                <a:cxn ang="0">
                  <a:pos x="45" y="412"/>
                </a:cxn>
                <a:cxn ang="0">
                  <a:pos x="60" y="406"/>
                </a:cxn>
                <a:cxn ang="0">
                  <a:pos x="257" y="189"/>
                </a:cxn>
                <a:cxn ang="0">
                  <a:pos x="297" y="138"/>
                </a:cxn>
                <a:cxn ang="0">
                  <a:pos x="312" y="111"/>
                </a:cxn>
                <a:cxn ang="0">
                  <a:pos x="325" y="84"/>
                </a:cxn>
                <a:cxn ang="0">
                  <a:pos x="335" y="39"/>
                </a:cxn>
                <a:cxn ang="0">
                  <a:pos x="343" y="0"/>
                </a:cxn>
                <a:cxn ang="0">
                  <a:pos x="343" y="117"/>
                </a:cxn>
              </a:cxnLst>
              <a:rect l="0" t="0" r="r" b="b"/>
              <a:pathLst>
                <a:path w="344" h="646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6"/>
                  </a:lnTo>
                  <a:lnTo>
                    <a:pt x="50" y="474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1"/>
                  </a:lnTo>
                  <a:lnTo>
                    <a:pt x="0" y="645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pPr>
                <a:defRPr/>
              </a:pPr>
              <a:endParaRPr lang="pt-PT"/>
            </a:p>
          </p:txBody>
        </p:sp>
        <p:sp>
          <p:nvSpPr>
            <p:cNvPr id="1049" name="Freeform 25"/>
            <p:cNvSpPr>
              <a:spLocks/>
            </p:cNvSpPr>
            <p:nvPr/>
          </p:nvSpPr>
          <p:spPr bwMode="auto">
            <a:xfrm>
              <a:off x="222" y="-3"/>
              <a:ext cx="346" cy="574"/>
            </a:xfrm>
            <a:custGeom>
              <a:avLst/>
              <a:gdLst/>
              <a:ahLst/>
              <a:cxnLst>
                <a:cxn ang="0">
                  <a:pos x="345" y="0"/>
                </a:cxn>
                <a:cxn ang="0">
                  <a:pos x="343" y="122"/>
                </a:cxn>
                <a:cxn ang="0">
                  <a:pos x="336" y="116"/>
                </a:cxn>
                <a:cxn ang="0">
                  <a:pos x="315" y="116"/>
                </a:cxn>
                <a:cxn ang="0">
                  <a:pos x="300" y="122"/>
                </a:cxn>
                <a:cxn ang="0">
                  <a:pos x="285" y="137"/>
                </a:cxn>
                <a:cxn ang="0">
                  <a:pos x="242" y="188"/>
                </a:cxn>
                <a:cxn ang="0">
                  <a:pos x="146" y="294"/>
                </a:cxn>
                <a:cxn ang="0">
                  <a:pos x="50" y="402"/>
                </a:cxn>
                <a:cxn ang="0">
                  <a:pos x="30" y="432"/>
                </a:cxn>
                <a:cxn ang="0">
                  <a:pos x="17" y="462"/>
                </a:cxn>
                <a:cxn ang="0">
                  <a:pos x="10" y="509"/>
                </a:cxn>
                <a:cxn ang="0">
                  <a:pos x="0" y="573"/>
                </a:cxn>
                <a:cxn ang="0">
                  <a:pos x="0" y="292"/>
                </a:cxn>
                <a:cxn ang="0">
                  <a:pos x="5" y="319"/>
                </a:cxn>
                <a:cxn ang="0">
                  <a:pos x="10" y="331"/>
                </a:cxn>
                <a:cxn ang="0">
                  <a:pos x="20" y="337"/>
                </a:cxn>
                <a:cxn ang="0">
                  <a:pos x="30" y="340"/>
                </a:cxn>
                <a:cxn ang="0">
                  <a:pos x="45" y="340"/>
                </a:cxn>
                <a:cxn ang="0">
                  <a:pos x="60" y="334"/>
                </a:cxn>
                <a:cxn ang="0">
                  <a:pos x="257" y="117"/>
                </a:cxn>
                <a:cxn ang="0">
                  <a:pos x="298" y="66"/>
                </a:cxn>
                <a:cxn ang="0">
                  <a:pos x="313" y="39"/>
                </a:cxn>
                <a:cxn ang="0">
                  <a:pos x="326" y="12"/>
                </a:cxn>
                <a:cxn ang="0">
                  <a:pos x="329" y="0"/>
                </a:cxn>
                <a:cxn ang="0">
                  <a:pos x="345" y="3"/>
                </a:cxn>
                <a:cxn ang="0">
                  <a:pos x="343" y="45"/>
                </a:cxn>
              </a:cxnLst>
              <a:rect l="0" t="0" r="r" b="b"/>
              <a:pathLst>
                <a:path w="346" h="574">
                  <a:moveTo>
                    <a:pt x="345" y="0"/>
                  </a:moveTo>
                  <a:lnTo>
                    <a:pt x="343" y="122"/>
                  </a:lnTo>
                  <a:lnTo>
                    <a:pt x="336" y="116"/>
                  </a:lnTo>
                  <a:lnTo>
                    <a:pt x="315" y="116"/>
                  </a:lnTo>
                  <a:lnTo>
                    <a:pt x="300" y="122"/>
                  </a:lnTo>
                  <a:lnTo>
                    <a:pt x="285" y="137"/>
                  </a:lnTo>
                  <a:lnTo>
                    <a:pt x="242" y="188"/>
                  </a:lnTo>
                  <a:lnTo>
                    <a:pt x="146" y="294"/>
                  </a:lnTo>
                  <a:lnTo>
                    <a:pt x="50" y="402"/>
                  </a:lnTo>
                  <a:lnTo>
                    <a:pt x="30" y="432"/>
                  </a:lnTo>
                  <a:lnTo>
                    <a:pt x="17" y="462"/>
                  </a:lnTo>
                  <a:lnTo>
                    <a:pt x="10" y="509"/>
                  </a:lnTo>
                  <a:lnTo>
                    <a:pt x="0" y="573"/>
                  </a:lnTo>
                  <a:lnTo>
                    <a:pt x="0" y="292"/>
                  </a:lnTo>
                  <a:lnTo>
                    <a:pt x="5" y="319"/>
                  </a:lnTo>
                  <a:lnTo>
                    <a:pt x="10" y="331"/>
                  </a:lnTo>
                  <a:lnTo>
                    <a:pt x="20" y="337"/>
                  </a:lnTo>
                  <a:lnTo>
                    <a:pt x="30" y="340"/>
                  </a:lnTo>
                  <a:lnTo>
                    <a:pt x="45" y="340"/>
                  </a:lnTo>
                  <a:lnTo>
                    <a:pt x="60" y="334"/>
                  </a:lnTo>
                  <a:lnTo>
                    <a:pt x="257" y="117"/>
                  </a:lnTo>
                  <a:lnTo>
                    <a:pt x="298" y="66"/>
                  </a:lnTo>
                  <a:lnTo>
                    <a:pt x="313" y="39"/>
                  </a:lnTo>
                  <a:lnTo>
                    <a:pt x="326" y="12"/>
                  </a:lnTo>
                  <a:lnTo>
                    <a:pt x="329" y="0"/>
                  </a:lnTo>
                  <a:lnTo>
                    <a:pt x="345" y="3"/>
                  </a:lnTo>
                  <a:lnTo>
                    <a:pt x="343" y="45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pPr>
                <a:defRPr/>
              </a:pPr>
              <a:endParaRPr lang="pt-PT"/>
            </a:p>
          </p:txBody>
        </p:sp>
        <p:sp>
          <p:nvSpPr>
            <p:cNvPr id="1050" name="Freeform 26"/>
            <p:cNvSpPr>
              <a:spLocks/>
            </p:cNvSpPr>
            <p:nvPr/>
          </p:nvSpPr>
          <p:spPr bwMode="auto">
            <a:xfrm>
              <a:off x="224" y="-6"/>
              <a:ext cx="154" cy="294"/>
            </a:xfrm>
            <a:custGeom>
              <a:avLst/>
              <a:gdLst/>
              <a:ahLst/>
              <a:cxnLst>
                <a:cxn ang="0">
                  <a:pos x="153" y="3"/>
                </a:cxn>
                <a:cxn ang="0">
                  <a:pos x="50" y="122"/>
                </a:cxn>
                <a:cxn ang="0">
                  <a:pos x="30" y="152"/>
                </a:cxn>
                <a:cxn ang="0">
                  <a:pos x="17" y="182"/>
                </a:cxn>
                <a:cxn ang="0">
                  <a:pos x="10" y="229"/>
                </a:cxn>
                <a:cxn ang="0">
                  <a:pos x="0" y="293"/>
                </a:cxn>
                <a:cxn ang="0">
                  <a:pos x="0" y="12"/>
                </a:cxn>
                <a:cxn ang="0">
                  <a:pos x="5" y="39"/>
                </a:cxn>
                <a:cxn ang="0">
                  <a:pos x="10" y="51"/>
                </a:cxn>
                <a:cxn ang="0">
                  <a:pos x="20" y="57"/>
                </a:cxn>
                <a:cxn ang="0">
                  <a:pos x="30" y="60"/>
                </a:cxn>
                <a:cxn ang="0">
                  <a:pos x="45" y="60"/>
                </a:cxn>
                <a:cxn ang="0">
                  <a:pos x="60" y="54"/>
                </a:cxn>
                <a:cxn ang="0">
                  <a:pos x="110" y="0"/>
                </a:cxn>
              </a:cxnLst>
              <a:rect l="0" t="0" r="r" b="b"/>
              <a:pathLst>
                <a:path w="154" h="294">
                  <a:moveTo>
                    <a:pt x="153" y="3"/>
                  </a:moveTo>
                  <a:lnTo>
                    <a:pt x="50" y="122"/>
                  </a:lnTo>
                  <a:lnTo>
                    <a:pt x="30" y="152"/>
                  </a:lnTo>
                  <a:lnTo>
                    <a:pt x="17" y="182"/>
                  </a:lnTo>
                  <a:lnTo>
                    <a:pt x="10" y="229"/>
                  </a:lnTo>
                  <a:lnTo>
                    <a:pt x="0" y="293"/>
                  </a:lnTo>
                  <a:lnTo>
                    <a:pt x="0" y="12"/>
                  </a:lnTo>
                  <a:lnTo>
                    <a:pt x="5" y="39"/>
                  </a:lnTo>
                  <a:lnTo>
                    <a:pt x="10" y="51"/>
                  </a:lnTo>
                  <a:lnTo>
                    <a:pt x="20" y="57"/>
                  </a:lnTo>
                  <a:lnTo>
                    <a:pt x="30" y="60"/>
                  </a:lnTo>
                  <a:lnTo>
                    <a:pt x="45" y="60"/>
                  </a:lnTo>
                  <a:lnTo>
                    <a:pt x="60" y="54"/>
                  </a:lnTo>
                  <a:lnTo>
                    <a:pt x="110" y="0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pPr>
                <a:defRPr/>
              </a:pPr>
              <a:endParaRPr lang="pt-PT"/>
            </a:p>
          </p:txBody>
        </p:sp>
        <p:sp>
          <p:nvSpPr>
            <p:cNvPr id="1051" name="Freeform 27"/>
            <p:cNvSpPr>
              <a:spLocks/>
            </p:cNvSpPr>
            <p:nvPr/>
          </p:nvSpPr>
          <p:spPr bwMode="auto">
            <a:xfrm>
              <a:off x="222" y="1796"/>
              <a:ext cx="344" cy="646"/>
            </a:xfrm>
            <a:custGeom>
              <a:avLst/>
              <a:gdLst/>
              <a:ahLst/>
              <a:cxnLst>
                <a:cxn ang="0">
                  <a:pos x="343" y="52"/>
                </a:cxn>
                <a:cxn ang="0">
                  <a:pos x="343" y="194"/>
                </a:cxn>
                <a:cxn ang="0">
                  <a:pos x="335" y="188"/>
                </a:cxn>
                <a:cxn ang="0">
                  <a:pos x="315" y="188"/>
                </a:cxn>
                <a:cxn ang="0">
                  <a:pos x="300" y="194"/>
                </a:cxn>
                <a:cxn ang="0">
                  <a:pos x="284" y="209"/>
                </a:cxn>
                <a:cxn ang="0">
                  <a:pos x="242" y="260"/>
                </a:cxn>
                <a:cxn ang="0">
                  <a:pos x="146" y="366"/>
                </a:cxn>
                <a:cxn ang="0">
                  <a:pos x="50" y="474"/>
                </a:cxn>
                <a:cxn ang="0">
                  <a:pos x="30" y="504"/>
                </a:cxn>
                <a:cxn ang="0">
                  <a:pos x="17" y="534"/>
                </a:cxn>
                <a:cxn ang="0">
                  <a:pos x="10" y="581"/>
                </a:cxn>
                <a:cxn ang="0">
                  <a:pos x="0" y="645"/>
                </a:cxn>
                <a:cxn ang="0">
                  <a:pos x="0" y="364"/>
                </a:cxn>
                <a:cxn ang="0">
                  <a:pos x="5" y="391"/>
                </a:cxn>
                <a:cxn ang="0">
                  <a:pos x="10" y="403"/>
                </a:cxn>
                <a:cxn ang="0">
                  <a:pos x="20" y="409"/>
                </a:cxn>
                <a:cxn ang="0">
                  <a:pos x="30" y="412"/>
                </a:cxn>
                <a:cxn ang="0">
                  <a:pos x="45" y="412"/>
                </a:cxn>
                <a:cxn ang="0">
                  <a:pos x="60" y="406"/>
                </a:cxn>
                <a:cxn ang="0">
                  <a:pos x="257" y="189"/>
                </a:cxn>
                <a:cxn ang="0">
                  <a:pos x="297" y="138"/>
                </a:cxn>
                <a:cxn ang="0">
                  <a:pos x="312" y="111"/>
                </a:cxn>
                <a:cxn ang="0">
                  <a:pos x="325" y="84"/>
                </a:cxn>
                <a:cxn ang="0">
                  <a:pos x="335" y="39"/>
                </a:cxn>
                <a:cxn ang="0">
                  <a:pos x="343" y="0"/>
                </a:cxn>
                <a:cxn ang="0">
                  <a:pos x="343" y="117"/>
                </a:cxn>
              </a:cxnLst>
              <a:rect l="0" t="0" r="r" b="b"/>
              <a:pathLst>
                <a:path w="344" h="646">
                  <a:moveTo>
                    <a:pt x="343" y="52"/>
                  </a:moveTo>
                  <a:lnTo>
                    <a:pt x="343" y="194"/>
                  </a:lnTo>
                  <a:lnTo>
                    <a:pt x="335" y="188"/>
                  </a:lnTo>
                  <a:lnTo>
                    <a:pt x="315" y="188"/>
                  </a:lnTo>
                  <a:lnTo>
                    <a:pt x="300" y="194"/>
                  </a:lnTo>
                  <a:lnTo>
                    <a:pt x="284" y="209"/>
                  </a:lnTo>
                  <a:lnTo>
                    <a:pt x="242" y="260"/>
                  </a:lnTo>
                  <a:lnTo>
                    <a:pt x="146" y="366"/>
                  </a:lnTo>
                  <a:lnTo>
                    <a:pt x="50" y="474"/>
                  </a:lnTo>
                  <a:lnTo>
                    <a:pt x="30" y="504"/>
                  </a:lnTo>
                  <a:lnTo>
                    <a:pt x="17" y="534"/>
                  </a:lnTo>
                  <a:lnTo>
                    <a:pt x="10" y="581"/>
                  </a:lnTo>
                  <a:lnTo>
                    <a:pt x="0" y="645"/>
                  </a:lnTo>
                  <a:lnTo>
                    <a:pt x="0" y="364"/>
                  </a:lnTo>
                  <a:lnTo>
                    <a:pt x="5" y="391"/>
                  </a:lnTo>
                  <a:lnTo>
                    <a:pt x="10" y="403"/>
                  </a:lnTo>
                  <a:lnTo>
                    <a:pt x="20" y="409"/>
                  </a:lnTo>
                  <a:lnTo>
                    <a:pt x="30" y="412"/>
                  </a:lnTo>
                  <a:lnTo>
                    <a:pt x="45" y="412"/>
                  </a:lnTo>
                  <a:lnTo>
                    <a:pt x="60" y="406"/>
                  </a:lnTo>
                  <a:lnTo>
                    <a:pt x="257" y="189"/>
                  </a:lnTo>
                  <a:lnTo>
                    <a:pt x="297" y="138"/>
                  </a:lnTo>
                  <a:lnTo>
                    <a:pt x="312" y="111"/>
                  </a:lnTo>
                  <a:lnTo>
                    <a:pt x="325" y="84"/>
                  </a:lnTo>
                  <a:lnTo>
                    <a:pt x="335" y="39"/>
                  </a:lnTo>
                  <a:lnTo>
                    <a:pt x="343" y="0"/>
                  </a:lnTo>
                  <a:lnTo>
                    <a:pt x="343" y="117"/>
                  </a:lnTo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pPr>
                <a:defRPr/>
              </a:pPr>
              <a:endParaRPr lang="pt-PT"/>
            </a:p>
          </p:txBody>
        </p:sp>
        <p:sp>
          <p:nvSpPr>
            <p:cNvPr id="1052" name="Rectangle 28"/>
            <p:cNvSpPr>
              <a:spLocks noChangeArrowheads="1"/>
            </p:cNvSpPr>
            <p:nvPr/>
          </p:nvSpPr>
          <p:spPr bwMode="auto">
            <a:xfrm>
              <a:off x="771" y="0"/>
              <a:ext cx="210" cy="4319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pt-PT"/>
            </a:p>
          </p:txBody>
        </p:sp>
        <p:sp>
          <p:nvSpPr>
            <p:cNvPr id="1053" name="Line 29"/>
            <p:cNvSpPr>
              <a:spLocks noChangeShapeType="1"/>
            </p:cNvSpPr>
            <p:nvPr/>
          </p:nvSpPr>
          <p:spPr bwMode="auto">
            <a:xfrm>
              <a:off x="135" y="0"/>
              <a:ext cx="0" cy="4319"/>
            </a:xfrm>
            <a:prstGeom prst="line">
              <a:avLst/>
            </a:prstGeom>
            <a:noFill/>
            <a:ln w="12700" cap="sq">
              <a:solidFill>
                <a:schemeClr val="accent1"/>
              </a:solidFill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pPr>
                <a:defRPr/>
              </a:pPr>
              <a:endParaRPr lang="pt-PT"/>
            </a:p>
          </p:txBody>
        </p:sp>
        <p:sp>
          <p:nvSpPr>
            <p:cNvPr id="1054" name="Line 30"/>
            <p:cNvSpPr>
              <a:spLocks noChangeShapeType="1"/>
            </p:cNvSpPr>
            <p:nvPr/>
          </p:nvSpPr>
          <p:spPr bwMode="auto">
            <a:xfrm>
              <a:off x="645" y="0"/>
              <a:ext cx="0" cy="4319"/>
            </a:xfrm>
            <a:prstGeom prst="line">
              <a:avLst/>
            </a:prstGeom>
            <a:noFill/>
            <a:ln w="12700" cap="sq">
              <a:solidFill>
                <a:schemeClr val="accent1"/>
              </a:solidFill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pPr>
                <a:defRPr/>
              </a:pPr>
              <a:endParaRPr lang="pt-PT"/>
            </a:p>
          </p:txBody>
        </p:sp>
      </p:grpSp>
      <p:sp>
        <p:nvSpPr>
          <p:cNvPr id="4099" name="Rectangle 32"/>
          <p:cNvSpPr>
            <a:spLocks noGrp="1" noChangeArrowheads="1"/>
          </p:cNvSpPr>
          <p:nvPr>
            <p:ph type="title"/>
          </p:nvPr>
        </p:nvSpPr>
        <p:spPr bwMode="auto">
          <a:xfrm>
            <a:off x="1500188" y="228600"/>
            <a:ext cx="7491412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4100" name="Rectangle 3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500188" y="1524000"/>
            <a:ext cx="7491412" cy="471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58" name="Rectangle 3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447800" y="6324600"/>
            <a:ext cx="1409700" cy="490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fld id="{E58E94BE-8F23-4EFE-A665-21F689D02B15}" type="datetime3">
              <a:rPr lang="pt-PT" smtClean="0"/>
              <a:pPr>
                <a:defRPr/>
              </a:pPr>
              <a:t>09/10/09</a:t>
            </a:fld>
            <a:endParaRPr lang="en-US"/>
          </a:p>
        </p:txBody>
      </p:sp>
      <p:sp>
        <p:nvSpPr>
          <p:cNvPr id="1062" name="Rectangle 3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733800" y="63246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r>
              <a:rPr lang="en-US"/>
              <a:t>Direcção Geral do Tesouro e Finanças</a:t>
            </a:r>
          </a:p>
        </p:txBody>
      </p:sp>
      <p:sp>
        <p:nvSpPr>
          <p:cNvPr id="1063" name="Rectangle 3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239000" y="63246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9E969561-6815-45CD-8216-ED9B6E834356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  <p:sldLayoutId id="2147483690" r:id="rId13"/>
    <p:sldLayoutId id="2147483691" r:id="rId14"/>
  </p:sldLayoutIdLst>
  <p:hf hd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l"/>
        <a:defRPr sz="3200" b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Char char="–"/>
        <a:defRPr sz="2800" b="1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Char char="•"/>
        <a:defRPr sz="2400" b="1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Char char="–"/>
        <a:defRPr sz="2000" b="1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Char char="•"/>
        <a:defRPr sz="2000" b="1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Char char="•"/>
        <a:defRPr sz="2000" b="1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Char char="•"/>
        <a:defRPr sz="2000" b="1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Char char="•"/>
        <a:defRPr sz="2000" b="1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Char char="•"/>
        <a:defRPr sz="2000" b="1">
          <a:solidFill>
            <a:schemeClr val="tx1"/>
          </a:solidFill>
          <a:latin typeface="+mn-lt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wm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2.v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3.v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4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31-08-2009</a:t>
            </a:r>
            <a:endParaRPr lang="en-US" dirty="0"/>
          </a:p>
        </p:txBody>
      </p:sp>
      <p:sp>
        <p:nvSpPr>
          <p:cNvPr id="6147" name="Rectangle 92"/>
          <p:cNvSpPr>
            <a:spLocks noGrp="1" noChangeArrowheads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Direcção Geral do Tesouro e Finanças</a:t>
            </a:r>
          </a:p>
        </p:txBody>
      </p:sp>
      <p:sp>
        <p:nvSpPr>
          <p:cNvPr id="6148" name="Rectangle 93"/>
          <p:cNvSpPr>
            <a:spLocks noGrp="1" noChangeArrowheads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89CE3968-6FD4-406D-97D2-3DCCE35E9BCE}" type="slidenum">
              <a:rPr lang="en-US" smtClean="0"/>
              <a:pPr/>
              <a:t>1</a:t>
            </a:fld>
            <a:endParaRPr lang="en-US" smtClean="0"/>
          </a:p>
        </p:txBody>
      </p:sp>
      <p:sp>
        <p:nvSpPr>
          <p:cNvPr id="6149" name="Rectangle 5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pt-PT" smtClean="0"/>
              <a:t>Programa de Gestão do Património Imobiliário do Estado (PGPI)</a:t>
            </a:r>
            <a:endParaRPr lang="en-US" smtClean="0"/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subTitle" idx="1"/>
          </p:nvPr>
        </p:nvSpPr>
        <p:spPr>
          <a:xfrm>
            <a:off x="2663825" y="4149725"/>
            <a:ext cx="6249988" cy="1285875"/>
          </a:xfrm>
        </p:spPr>
        <p:txBody>
          <a:bodyPr/>
          <a:lstStyle/>
          <a:p>
            <a:pPr eaLnBrk="1" hangingPunct="1"/>
            <a:r>
              <a:rPr lang="pt-PT" sz="3600" i="1" dirty="0" smtClean="0">
                <a:latin typeface="Californian FB" pitchFamily="18" charset="0"/>
              </a:rPr>
              <a:t>Ponto de Situação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Marcador de Posição da Data 4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pt-PT" dirty="0" smtClean="0"/>
              <a:t>31-08-2009</a:t>
            </a:r>
            <a:endParaRPr lang="en-US" dirty="0" smtClean="0"/>
          </a:p>
        </p:txBody>
      </p:sp>
      <p:sp>
        <p:nvSpPr>
          <p:cNvPr id="12291" name="Marcador de Posição do Rodapé 5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Direcção Geral do Tesouro e Finanças</a:t>
            </a:r>
          </a:p>
        </p:txBody>
      </p:sp>
      <p:sp>
        <p:nvSpPr>
          <p:cNvPr id="12292" name="Marcador de Posição do Número do Diapositivo 6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F17EB6C9-26FA-488D-898F-3AAD99E7C4D0}" type="slidenum">
              <a:rPr lang="en-US" smtClean="0"/>
              <a:pPr/>
              <a:t>10</a:t>
            </a:fld>
            <a:endParaRPr lang="en-US" smtClean="0"/>
          </a:p>
        </p:txBody>
      </p:sp>
      <p:sp>
        <p:nvSpPr>
          <p:cNvPr id="1229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PT" sz="3900" smtClean="0"/>
              <a:t>Programa de Ocupação - Execução</a:t>
            </a:r>
          </a:p>
        </p:txBody>
      </p:sp>
      <p:sp>
        <p:nvSpPr>
          <p:cNvPr id="12294" name="Text Box 4"/>
          <p:cNvSpPr txBox="1">
            <a:spLocks noChangeArrowheads="1"/>
          </p:cNvSpPr>
          <p:nvPr/>
        </p:nvSpPr>
        <p:spPr bwMode="auto">
          <a:xfrm>
            <a:off x="1368425" y="1916113"/>
            <a:ext cx="650875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pt-PT"/>
          </a:p>
        </p:txBody>
      </p:sp>
      <p:sp>
        <p:nvSpPr>
          <p:cNvPr id="12295" name="Text Box 12"/>
          <p:cNvSpPr txBox="1">
            <a:spLocks noChangeArrowheads="1"/>
          </p:cNvSpPr>
          <p:nvPr/>
        </p:nvSpPr>
        <p:spPr bwMode="auto">
          <a:xfrm>
            <a:off x="1763713" y="4437063"/>
            <a:ext cx="2030412" cy="365125"/>
          </a:xfrm>
          <a:prstGeom prst="rect">
            <a:avLst/>
          </a:prstGeom>
          <a:noFill/>
          <a:ln w="28575" cap="sq">
            <a:solidFill>
              <a:schemeClr val="accent2"/>
            </a:solidFill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r>
              <a:rPr lang="pt-PT" sz="1600"/>
              <a:t>Principais conclusões:</a:t>
            </a:r>
          </a:p>
        </p:txBody>
      </p:sp>
      <p:sp>
        <p:nvSpPr>
          <p:cNvPr id="12296" name="Text Box 13"/>
          <p:cNvSpPr txBox="1">
            <a:spLocks noChangeArrowheads="1"/>
          </p:cNvSpPr>
          <p:nvPr/>
        </p:nvSpPr>
        <p:spPr bwMode="auto">
          <a:xfrm>
            <a:off x="1584325" y="5013325"/>
            <a:ext cx="7113588" cy="1077218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buFontTx/>
              <a:buChar char="•"/>
            </a:pPr>
            <a:r>
              <a:rPr lang="pt-PT" sz="1600" dirty="0"/>
              <a:t> Taxa de ocupação do edificado: 93%</a:t>
            </a:r>
          </a:p>
          <a:p>
            <a:pPr>
              <a:buFontTx/>
              <a:buChar char="•"/>
            </a:pPr>
            <a:r>
              <a:rPr lang="pt-PT" sz="1600" dirty="0"/>
              <a:t> Índice de ocupação: 20 m2 de AU por pessoa, nas instalações arrendadas </a:t>
            </a:r>
            <a:r>
              <a:rPr lang="pt-PT" sz="1600" i="1" dirty="0"/>
              <a:t>vs </a:t>
            </a:r>
            <a:r>
              <a:rPr lang="pt-PT" sz="1600" dirty="0"/>
              <a:t>26 m2 nas instalações próprias e nas cedências </a:t>
            </a:r>
            <a:r>
              <a:rPr lang="pt-PT" sz="1600" dirty="0" smtClean="0"/>
              <a:t>gratuitas (inclui espaços de uso colectivo). </a:t>
            </a:r>
            <a:endParaRPr lang="pt-PT" sz="1600" dirty="0"/>
          </a:p>
          <a:p>
            <a:pPr>
              <a:buFontTx/>
              <a:buChar char="•"/>
            </a:pPr>
            <a:r>
              <a:rPr lang="pt-PT" sz="1600" dirty="0"/>
              <a:t> Valor médio da renda mensal: 5,10€/m2 (6,79 €/m2 nos distritos Lisboa e Porto).</a:t>
            </a:r>
          </a:p>
        </p:txBody>
      </p:sp>
      <p:graphicFrame>
        <p:nvGraphicFramePr>
          <p:cNvPr id="11" name="Tabela 10"/>
          <p:cNvGraphicFramePr>
            <a:graphicFrameLocks noGrp="1"/>
          </p:cNvGraphicFramePr>
          <p:nvPr/>
        </p:nvGraphicFramePr>
        <p:xfrm>
          <a:off x="1431882" y="1238220"/>
          <a:ext cx="3454401" cy="2716218"/>
        </p:xfrm>
        <a:graphic>
          <a:graphicData uri="http://schemas.openxmlformats.org/drawingml/2006/table">
            <a:tbl>
              <a:tblPr/>
              <a:tblGrid>
                <a:gridCol w="1977127"/>
                <a:gridCol w="178292"/>
                <a:gridCol w="745004"/>
                <a:gridCol w="553978"/>
              </a:tblGrid>
              <a:tr h="219078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pt-PT" sz="800" b="0" i="0" u="none" strike="noStrike">
                          <a:latin typeface="Arial"/>
                        </a:rPr>
                        <a:t>Ministérios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pt-PT" sz="800" b="0" i="0" u="none" strike="noStrike"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pt-PT" sz="800" b="0" i="0" u="none" strike="noStrike">
                          <a:latin typeface="Arial"/>
                        </a:rPr>
                        <a:t>Planos de Ocupação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</a:tr>
              <a:tr h="182565"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endParaRPr lang="pt-PT" sz="800" b="0" i="0" u="none" strike="noStrike"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PT" sz="800" b="0" i="0" u="none" strike="noStrike">
                          <a:latin typeface="Arial"/>
                        </a:rPr>
                        <a:t>Sim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PT" sz="800" b="0" i="0" u="none" strike="noStrike">
                          <a:latin typeface="Arial"/>
                        </a:rPr>
                        <a:t>Não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2875">
                <a:tc>
                  <a:txBody>
                    <a:bodyPr/>
                    <a:lstStyle/>
                    <a:p>
                      <a:pPr algn="l" fontAlgn="b"/>
                      <a:r>
                        <a:rPr lang="pt-PT" sz="800" b="0" i="0" u="none" strike="noStrike">
                          <a:latin typeface="Arial"/>
                        </a:rPr>
                        <a:t>Presidência do Conselho de Ministros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800" b="0" i="0" u="none" strike="noStrike">
                        <a:latin typeface="Arial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PT" sz="800" b="0" i="0" u="none" strike="noStrike">
                          <a:latin typeface="Arial"/>
                        </a:rPr>
                        <a:t>X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PT" sz="8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2875">
                <a:tc>
                  <a:txBody>
                    <a:bodyPr/>
                    <a:lstStyle/>
                    <a:p>
                      <a:pPr algn="l" fontAlgn="b"/>
                      <a:r>
                        <a:rPr lang="pt-PT" sz="800" b="0" i="0" u="none" strike="noStrike">
                          <a:latin typeface="Arial"/>
                        </a:rPr>
                        <a:t>Administração Interna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800" b="0" i="0" u="none" strike="noStrike">
                        <a:latin typeface="Arial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PT" sz="800" b="0" i="0" u="none" strike="noStrike">
                          <a:latin typeface="Arial"/>
                        </a:rPr>
                        <a:t>X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PT" sz="8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2875">
                <a:tc>
                  <a:txBody>
                    <a:bodyPr/>
                    <a:lstStyle/>
                    <a:p>
                      <a:pPr algn="l" fontAlgn="b"/>
                      <a:r>
                        <a:rPr lang="pt-PT" sz="800" b="0" i="0" u="none" strike="noStrike">
                          <a:latin typeface="Arial"/>
                        </a:rPr>
                        <a:t>Negócios Estrangeiros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800" b="0" i="0" u="none" strike="noStrike">
                        <a:latin typeface="Arial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PT" sz="8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PT" sz="800" b="0" i="0" u="none" strike="noStrike">
                          <a:latin typeface="Arial"/>
                        </a:rPr>
                        <a:t>X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2875">
                <a:tc>
                  <a:txBody>
                    <a:bodyPr/>
                    <a:lstStyle/>
                    <a:p>
                      <a:pPr algn="l" fontAlgn="b"/>
                      <a:r>
                        <a:rPr lang="pt-PT" sz="800" b="0" i="0" u="none" strike="noStrike">
                          <a:latin typeface="Arial"/>
                        </a:rPr>
                        <a:t>Finanças e Administração Pública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800" b="0" i="0" u="none" strike="noStrike">
                        <a:latin typeface="Arial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PT" sz="800" b="0" i="0" u="none" strike="noStrike">
                          <a:latin typeface="Arial"/>
                        </a:rPr>
                        <a:t>X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PT" sz="8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2875">
                <a:tc>
                  <a:txBody>
                    <a:bodyPr/>
                    <a:lstStyle/>
                    <a:p>
                      <a:pPr algn="l" fontAlgn="b"/>
                      <a:r>
                        <a:rPr lang="pt-PT" sz="800" b="0" i="0" u="none" strike="noStrike">
                          <a:latin typeface="Arial"/>
                        </a:rPr>
                        <a:t>Defesa Nacional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800" b="0" i="0" u="none" strike="noStrike">
                        <a:latin typeface="Arial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PT" sz="8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PT" sz="800" b="0" i="0" u="none" strike="noStrike">
                          <a:latin typeface="Arial"/>
                        </a:rPr>
                        <a:t>X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2875">
                <a:tc>
                  <a:txBody>
                    <a:bodyPr/>
                    <a:lstStyle/>
                    <a:p>
                      <a:pPr algn="l" fontAlgn="b"/>
                      <a:r>
                        <a:rPr lang="pt-PT" sz="800" b="0" i="0" u="none" strike="noStrike">
                          <a:latin typeface="Arial"/>
                        </a:rPr>
                        <a:t>Justiça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800" b="0" i="0" u="none" strike="noStrike">
                        <a:latin typeface="Arial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PT" sz="8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PT" sz="800" b="0" i="0" u="none" strike="noStrike">
                          <a:latin typeface="Arial"/>
                        </a:rPr>
                        <a:t>X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1450">
                <a:tc>
                  <a:txBody>
                    <a:bodyPr/>
                    <a:lstStyle/>
                    <a:p>
                      <a:pPr algn="l" fontAlgn="b"/>
                      <a:r>
                        <a:rPr lang="pt-PT" sz="800" b="0" i="0" u="none" strike="noStrike">
                          <a:latin typeface="Arial"/>
                        </a:rPr>
                        <a:t>Ambiente, Ord. Território e Des. Regional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800" b="0" i="0" u="none" strike="noStrike">
                        <a:latin typeface="Arial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PT" sz="800" b="0" i="0" u="none" strike="noStrike">
                          <a:latin typeface="Arial"/>
                        </a:rPr>
                        <a:t>X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PT" sz="8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2875">
                <a:tc>
                  <a:txBody>
                    <a:bodyPr/>
                    <a:lstStyle/>
                    <a:p>
                      <a:pPr algn="l" fontAlgn="b"/>
                      <a:r>
                        <a:rPr lang="pt-PT" sz="800" b="0" i="0" u="none" strike="noStrike">
                          <a:latin typeface="Arial"/>
                        </a:rPr>
                        <a:t>Economia e Inovação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800" b="0" i="0" u="none" strike="noStrike">
                        <a:latin typeface="Arial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PT" sz="8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PT" sz="800" b="0" i="0" u="none" strike="noStrike">
                          <a:latin typeface="Arial"/>
                        </a:rPr>
                        <a:t>X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2875">
                <a:tc>
                  <a:txBody>
                    <a:bodyPr/>
                    <a:lstStyle/>
                    <a:p>
                      <a:pPr algn="l" fontAlgn="b"/>
                      <a:r>
                        <a:rPr lang="pt-PT" sz="800" b="0" i="0" u="none" strike="noStrike">
                          <a:latin typeface="Arial"/>
                        </a:rPr>
                        <a:t>Agricultura, Des. Rural e Pescas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800" b="0" i="0" u="none" strike="noStrike">
                        <a:latin typeface="Arial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PT" sz="8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PT" sz="800" b="0" i="0" u="none" strike="noStrike">
                          <a:latin typeface="Arial"/>
                        </a:rPr>
                        <a:t>X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2875">
                <a:tc>
                  <a:txBody>
                    <a:bodyPr/>
                    <a:lstStyle/>
                    <a:p>
                      <a:pPr algn="l" fontAlgn="b"/>
                      <a:r>
                        <a:rPr lang="pt-PT" sz="800" b="0" i="0" u="none" strike="noStrike">
                          <a:latin typeface="Arial"/>
                        </a:rPr>
                        <a:t>Obras Públicas, Transp. E Comunicações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800" b="0" i="0" u="none" strike="noStrike">
                        <a:latin typeface="Arial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PT" sz="800" b="0" i="0" u="none" strike="noStrike">
                          <a:latin typeface="Arial"/>
                        </a:rPr>
                        <a:t>X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PT" sz="8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2875">
                <a:tc>
                  <a:txBody>
                    <a:bodyPr/>
                    <a:lstStyle/>
                    <a:p>
                      <a:pPr algn="l" fontAlgn="b"/>
                      <a:r>
                        <a:rPr lang="pt-PT" sz="800" b="0" i="0" u="none" strike="noStrike">
                          <a:latin typeface="Arial"/>
                        </a:rPr>
                        <a:t>Trabalho e Seg. Social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800" b="0" i="0" u="none" strike="noStrike">
                        <a:latin typeface="Arial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PT" sz="800" b="0" i="0" u="none" strike="noStrike">
                          <a:latin typeface="Arial"/>
                        </a:rPr>
                        <a:t>X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PT" sz="8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2875">
                <a:tc>
                  <a:txBody>
                    <a:bodyPr/>
                    <a:lstStyle/>
                    <a:p>
                      <a:pPr algn="l" fontAlgn="b"/>
                      <a:r>
                        <a:rPr lang="pt-PT" sz="800" b="0" i="0" u="none" strike="noStrike">
                          <a:latin typeface="Arial"/>
                        </a:rPr>
                        <a:t>Saúde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800" b="0" i="0" u="none" strike="noStrike">
                        <a:latin typeface="Arial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PT" sz="800" b="0" i="0" u="none" strike="noStrike">
                          <a:latin typeface="Arial"/>
                        </a:rPr>
                        <a:t>X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PT" sz="8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2875">
                <a:tc>
                  <a:txBody>
                    <a:bodyPr/>
                    <a:lstStyle/>
                    <a:p>
                      <a:pPr algn="l" fontAlgn="b"/>
                      <a:r>
                        <a:rPr lang="pt-PT" sz="800" b="0" i="0" u="none" strike="noStrike">
                          <a:latin typeface="Arial"/>
                        </a:rPr>
                        <a:t>Educação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800" b="0" i="0" u="none" strike="noStrike">
                        <a:latin typeface="Arial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PT" sz="800" b="0" i="0" u="none" strike="noStrike">
                          <a:latin typeface="Arial"/>
                        </a:rPr>
                        <a:t>X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PT" sz="8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2875">
                <a:tc>
                  <a:txBody>
                    <a:bodyPr/>
                    <a:lstStyle/>
                    <a:p>
                      <a:pPr algn="l" fontAlgn="b"/>
                      <a:r>
                        <a:rPr lang="pt-PT" sz="800" b="0" i="0" u="none" strike="noStrike">
                          <a:latin typeface="Arial"/>
                        </a:rPr>
                        <a:t>Ciência, Tecn. E Ensino Superior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800" b="0" i="0" u="none" strike="noStrike">
                        <a:latin typeface="Arial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PT" sz="800" b="0" i="0" u="none" strike="noStrike">
                          <a:latin typeface="Arial"/>
                        </a:rPr>
                        <a:t>X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PT" sz="8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2875">
                <a:tc>
                  <a:txBody>
                    <a:bodyPr/>
                    <a:lstStyle/>
                    <a:p>
                      <a:pPr algn="l" fontAlgn="b"/>
                      <a:r>
                        <a:rPr lang="pt-PT" sz="800" b="0" i="0" u="none" strike="noStrike">
                          <a:latin typeface="Arial"/>
                        </a:rPr>
                        <a:t>Cultura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800" b="0" i="0" u="none" strike="noStrike">
                        <a:latin typeface="Arial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PT" sz="8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PT" sz="800" b="0" i="0" u="none" strike="noStrike">
                          <a:latin typeface="Arial"/>
                        </a:rPr>
                        <a:t>X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2875">
                <a:tc>
                  <a:txBody>
                    <a:bodyPr/>
                    <a:lstStyle/>
                    <a:p>
                      <a:pPr algn="l" fontAlgn="b"/>
                      <a:r>
                        <a:rPr lang="pt-PT" sz="800" b="0" i="0" u="none" strike="noStrike">
                          <a:latin typeface="Arial"/>
                        </a:rPr>
                        <a:t>Total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800" b="0" i="0" u="none" strike="noStrike">
                        <a:latin typeface="Arial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PT" sz="800" b="0" i="0" u="none" strike="noStrike">
                          <a:latin typeface="Arial"/>
                        </a:rPr>
                        <a:t>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PT" sz="800" b="0" i="0" u="none" strike="noStrike" dirty="0">
                          <a:latin typeface="Arial"/>
                        </a:rPr>
                        <a:t>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2" name="Tabela 11"/>
          <p:cNvGraphicFramePr>
            <a:graphicFrameLocks noGrp="1"/>
          </p:cNvGraphicFramePr>
          <p:nvPr/>
        </p:nvGraphicFramePr>
        <p:xfrm>
          <a:off x="5229234" y="1238220"/>
          <a:ext cx="3454400" cy="2895600"/>
        </p:xfrm>
        <a:graphic>
          <a:graphicData uri="http://schemas.openxmlformats.org/drawingml/2006/table">
            <a:tbl>
              <a:tblPr/>
              <a:tblGrid>
                <a:gridCol w="2117754"/>
                <a:gridCol w="222499"/>
                <a:gridCol w="638996"/>
                <a:gridCol w="475151"/>
              </a:tblGrid>
              <a:tr h="142875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pt-PT" sz="800" b="0" i="0" u="none" strike="noStrike">
                          <a:latin typeface="Arial"/>
                        </a:rPr>
                        <a:t>Ministérios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pt-PT" sz="800" b="0" i="0" u="none" strike="noStrike"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rowSpan="2" gridSpan="2">
                  <a:txBody>
                    <a:bodyPr/>
                    <a:lstStyle/>
                    <a:p>
                      <a:pPr algn="ctr" fontAlgn="b"/>
                      <a:r>
                        <a:rPr lang="pt-PT" sz="800" b="0" i="0" u="none" strike="noStrike">
                          <a:latin typeface="Arial"/>
                        </a:rPr>
                        <a:t>Planeamento da Ocupação (m</a:t>
                      </a:r>
                      <a:r>
                        <a:rPr lang="pt-PT" sz="800" b="0" i="0" u="none" strike="noStrike" baseline="30000">
                          <a:latin typeface="Arial"/>
                        </a:rPr>
                        <a:t>2</a:t>
                      </a:r>
                      <a:r>
                        <a:rPr lang="pt-PT" sz="800" b="0" i="0" u="none" strike="noStrike">
                          <a:latin typeface="Arial"/>
                        </a:rPr>
                        <a:t>)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</a:tr>
              <a:tr h="142875"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endParaRPr lang="pt-PT" sz="800" b="0" i="0" u="none" strike="noStrike"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</a:tr>
              <a:tr h="142875"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endParaRPr lang="pt-PT" sz="800" b="0" i="0" u="none" strike="noStrike"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PT" sz="800" b="0" i="0" u="none" strike="noStrike">
                          <a:latin typeface="Arial"/>
                        </a:rPr>
                        <a:t>A libertar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PT" sz="800" b="0" i="0" u="none" strike="noStrike">
                          <a:latin typeface="Arial"/>
                        </a:rPr>
                        <a:t>A ocupar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2875">
                <a:tc>
                  <a:txBody>
                    <a:bodyPr/>
                    <a:lstStyle/>
                    <a:p>
                      <a:pPr algn="l" fontAlgn="b"/>
                      <a:r>
                        <a:rPr lang="pt-PT" sz="800" b="0" i="0" u="none" strike="noStrike">
                          <a:latin typeface="Arial"/>
                        </a:rPr>
                        <a:t>Presidência do Conselho de Ministros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800" b="0" i="0" u="none" strike="noStrike">
                        <a:latin typeface="Arial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PT" sz="800" b="0" i="0" u="none" strike="noStrike">
                          <a:latin typeface="Arial"/>
                        </a:rPr>
                        <a:t>225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PT" sz="800" b="0" i="0" u="none" strike="noStrike">
                          <a:latin typeface="Arial"/>
                        </a:rPr>
                        <a:t>14.878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2875">
                <a:tc>
                  <a:txBody>
                    <a:bodyPr/>
                    <a:lstStyle/>
                    <a:p>
                      <a:pPr algn="l" fontAlgn="b"/>
                      <a:r>
                        <a:rPr lang="pt-PT" sz="800" b="0" i="0" u="none" strike="noStrike">
                          <a:latin typeface="Arial"/>
                        </a:rPr>
                        <a:t>Administração Interna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800" b="0" i="0" u="none" strike="noStrike">
                        <a:latin typeface="Arial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PT" sz="800" b="0" i="0" u="none" strike="noStrike"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PT" sz="800" b="0" i="0" u="none" strike="noStrike"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2875">
                <a:tc>
                  <a:txBody>
                    <a:bodyPr/>
                    <a:lstStyle/>
                    <a:p>
                      <a:pPr algn="l" fontAlgn="b"/>
                      <a:r>
                        <a:rPr lang="pt-PT" sz="800" b="0" i="0" u="none" strike="noStrike">
                          <a:latin typeface="Arial"/>
                        </a:rPr>
                        <a:t>Negócios Estrangeiros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800" b="0" i="0" u="none" strike="noStrike">
                        <a:latin typeface="Arial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PT" sz="8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PT" sz="8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0975">
                <a:tc>
                  <a:txBody>
                    <a:bodyPr/>
                    <a:lstStyle/>
                    <a:p>
                      <a:pPr algn="l" fontAlgn="b"/>
                      <a:r>
                        <a:rPr lang="pt-PT" sz="800" b="0" i="0" u="none" strike="noStrike">
                          <a:latin typeface="Arial"/>
                        </a:rPr>
                        <a:t>Finanças e Administração Pública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800" b="0" i="0" u="none" strike="noStrike">
                        <a:latin typeface="Arial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PT" sz="800" b="0" i="0" u="none" strike="noStrike">
                          <a:latin typeface="Arial"/>
                        </a:rPr>
                        <a:t>7.425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PT" sz="800" b="0" i="0" u="none" strike="noStrike">
                          <a:latin typeface="Arial"/>
                        </a:rPr>
                        <a:t>1.394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2875">
                <a:tc>
                  <a:txBody>
                    <a:bodyPr/>
                    <a:lstStyle/>
                    <a:p>
                      <a:pPr algn="l" fontAlgn="b"/>
                      <a:r>
                        <a:rPr lang="pt-PT" sz="800" b="0" i="0" u="none" strike="noStrike">
                          <a:latin typeface="Arial"/>
                        </a:rPr>
                        <a:t>Defesa Nacional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800" b="0" i="0" u="none" strike="noStrike">
                        <a:latin typeface="Arial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PT" sz="8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PT" sz="8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2875">
                <a:tc>
                  <a:txBody>
                    <a:bodyPr/>
                    <a:lstStyle/>
                    <a:p>
                      <a:pPr algn="l" fontAlgn="b"/>
                      <a:r>
                        <a:rPr lang="pt-PT" sz="800" b="0" i="0" u="none" strike="noStrike">
                          <a:latin typeface="Arial"/>
                        </a:rPr>
                        <a:t>Justiça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800" b="0" i="0" u="none" strike="noStrike">
                        <a:latin typeface="Arial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PT" sz="8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PT" sz="8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2875">
                <a:tc>
                  <a:txBody>
                    <a:bodyPr/>
                    <a:lstStyle/>
                    <a:p>
                      <a:pPr algn="l" fontAlgn="b"/>
                      <a:r>
                        <a:rPr lang="pt-PT" sz="800" b="0" i="0" u="none" strike="noStrike">
                          <a:latin typeface="Arial"/>
                        </a:rPr>
                        <a:t>Ambiente, Ord. Território e Des. Regional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800" b="0" i="0" u="none" strike="noStrike">
                        <a:latin typeface="Arial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PT" sz="800" b="0" i="0" u="none" strike="noStrike">
                          <a:latin typeface="Arial"/>
                        </a:rPr>
                        <a:t>1.154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PT" sz="800" b="0" i="0" u="none" strike="noStrike">
                          <a:latin typeface="Arial"/>
                        </a:rPr>
                        <a:t>974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2875">
                <a:tc>
                  <a:txBody>
                    <a:bodyPr/>
                    <a:lstStyle/>
                    <a:p>
                      <a:pPr algn="l" fontAlgn="b"/>
                      <a:r>
                        <a:rPr lang="pt-PT" sz="800" b="0" i="0" u="none" strike="noStrike">
                          <a:latin typeface="Arial"/>
                        </a:rPr>
                        <a:t>Economia e Inovação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800" b="0" i="0" u="none" strike="noStrike">
                        <a:latin typeface="Arial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PT" sz="8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PT" sz="8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2875">
                <a:tc>
                  <a:txBody>
                    <a:bodyPr/>
                    <a:lstStyle/>
                    <a:p>
                      <a:pPr algn="l" fontAlgn="b"/>
                      <a:r>
                        <a:rPr lang="pt-PT" sz="800" b="0" i="0" u="none" strike="noStrike">
                          <a:latin typeface="Arial"/>
                        </a:rPr>
                        <a:t>Agricultura, Des. Rural e Pescas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800" b="0" i="0" u="none" strike="noStrike">
                        <a:latin typeface="Arial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PT" sz="8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PT" sz="8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2875">
                <a:tc>
                  <a:txBody>
                    <a:bodyPr/>
                    <a:lstStyle/>
                    <a:p>
                      <a:pPr algn="l" fontAlgn="b"/>
                      <a:r>
                        <a:rPr lang="pt-PT" sz="800" b="0" i="0" u="none" strike="noStrike">
                          <a:latin typeface="Arial"/>
                        </a:rPr>
                        <a:t>Obras Públicas, Transp. E Comunicações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800" b="0" i="0" u="none" strike="noStrike">
                        <a:latin typeface="Arial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PT" sz="800" b="0" i="0" u="none" strike="noStrike">
                          <a:latin typeface="Arial"/>
                        </a:rPr>
                        <a:t>5.946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PT" sz="800" b="0" i="0" u="none" strike="noStrike">
                          <a:latin typeface="Arial"/>
                        </a:rPr>
                        <a:t>132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2875">
                <a:tc>
                  <a:txBody>
                    <a:bodyPr/>
                    <a:lstStyle/>
                    <a:p>
                      <a:pPr algn="l" fontAlgn="b"/>
                      <a:r>
                        <a:rPr lang="pt-PT" sz="800" b="0" i="0" u="none" strike="noStrike">
                          <a:latin typeface="Arial"/>
                        </a:rPr>
                        <a:t>Trabalho e Seg. Social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800" b="0" i="0" u="none" strike="noStrike">
                        <a:latin typeface="Arial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PT" sz="800" b="0" i="0" u="none" strike="noStrike">
                          <a:latin typeface="Arial"/>
                        </a:rPr>
                        <a:t>18.802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PT" sz="800" b="0" i="0" u="none" strike="noStrike">
                          <a:latin typeface="Arial"/>
                        </a:rPr>
                        <a:t>48.435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2875">
                <a:tc>
                  <a:txBody>
                    <a:bodyPr/>
                    <a:lstStyle/>
                    <a:p>
                      <a:pPr algn="l" fontAlgn="b"/>
                      <a:r>
                        <a:rPr lang="pt-PT" sz="800" b="0" i="0" u="none" strike="noStrike">
                          <a:latin typeface="Arial"/>
                        </a:rPr>
                        <a:t>Saúde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800" b="0" i="0" u="none" strike="noStrike">
                        <a:latin typeface="Arial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PT" sz="800" b="0" i="0" u="none" strike="noStrike">
                          <a:latin typeface="Arial"/>
                        </a:rPr>
                        <a:t>17.653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PT" sz="800" b="0" i="0" u="none" strike="noStrike">
                          <a:latin typeface="Arial"/>
                        </a:rPr>
                        <a:t>4.592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2875">
                <a:tc>
                  <a:txBody>
                    <a:bodyPr/>
                    <a:lstStyle/>
                    <a:p>
                      <a:pPr algn="l" fontAlgn="b"/>
                      <a:r>
                        <a:rPr lang="pt-PT" sz="800" b="0" i="0" u="none" strike="noStrike">
                          <a:latin typeface="Arial"/>
                        </a:rPr>
                        <a:t>Educação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800" b="0" i="0" u="none" strike="noStrike">
                        <a:latin typeface="Arial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PT" sz="800" b="0" i="0" u="none" strike="noStrike">
                          <a:latin typeface="Arial"/>
                        </a:rPr>
                        <a:t>1.603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PT" sz="800" b="0" i="0" u="none" strike="noStrike"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2875">
                <a:tc>
                  <a:txBody>
                    <a:bodyPr/>
                    <a:lstStyle/>
                    <a:p>
                      <a:pPr algn="l" fontAlgn="b"/>
                      <a:r>
                        <a:rPr lang="pt-PT" sz="800" b="0" i="0" u="none" strike="noStrike">
                          <a:latin typeface="Arial"/>
                        </a:rPr>
                        <a:t>Ciência, Tecn. E Ensino Superior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800" b="0" i="0" u="none" strike="noStrike">
                        <a:latin typeface="Arial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PT" sz="800" b="0" i="0" u="none" strike="noStrike">
                          <a:latin typeface="Arial"/>
                        </a:rPr>
                        <a:t>911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PT" sz="800" b="0" i="0" u="none" strike="noStrike">
                          <a:latin typeface="Arial"/>
                        </a:rPr>
                        <a:t>15.891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2875">
                <a:tc>
                  <a:txBody>
                    <a:bodyPr/>
                    <a:lstStyle/>
                    <a:p>
                      <a:pPr algn="l" fontAlgn="b"/>
                      <a:r>
                        <a:rPr lang="pt-PT" sz="800" b="0" i="0" u="none" strike="noStrike">
                          <a:latin typeface="Arial"/>
                        </a:rPr>
                        <a:t>Cultura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800" b="0" i="0" u="none" strike="noStrike">
                        <a:latin typeface="Arial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PT" sz="8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PT" sz="8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2875">
                <a:tc>
                  <a:txBody>
                    <a:bodyPr/>
                    <a:lstStyle/>
                    <a:p>
                      <a:pPr algn="l" fontAlgn="b"/>
                      <a:r>
                        <a:rPr lang="pt-PT" sz="800" b="0" i="0" u="none" strike="noStrike">
                          <a:latin typeface="Arial"/>
                        </a:rPr>
                        <a:t>Total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800" b="0" i="0" u="none" strike="noStrike">
                        <a:latin typeface="Arial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PT" sz="800" b="0" i="0" u="none" strike="noStrike">
                          <a:latin typeface="Arial"/>
                        </a:rPr>
                        <a:t>53.719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PT" sz="800" b="0" i="0" u="none" strike="noStrike">
                          <a:latin typeface="Arial"/>
                        </a:rPr>
                        <a:t>86.296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2875">
                <a:tc>
                  <a:txBody>
                    <a:bodyPr/>
                    <a:lstStyle/>
                    <a:p>
                      <a:pPr algn="l" fontAlgn="b"/>
                      <a:r>
                        <a:rPr lang="pt-PT" sz="800" b="0" i="0" u="none" strike="noStrike">
                          <a:latin typeface="Arial"/>
                        </a:rPr>
                        <a:t>Necessidades Líquidas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800" b="0" i="0" u="none" strike="noStrike">
                        <a:latin typeface="Arial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pt-PT" sz="800" b="0" i="0" u="none" strike="noStrike" dirty="0">
                          <a:latin typeface="Arial"/>
                        </a:rPr>
                        <a:t>32.577 m2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Marcador de Posição da Data 4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pt-PT" dirty="0" smtClean="0"/>
              <a:t>31-08-2009</a:t>
            </a:r>
            <a:endParaRPr lang="en-US" dirty="0" smtClean="0"/>
          </a:p>
        </p:txBody>
      </p:sp>
      <p:sp>
        <p:nvSpPr>
          <p:cNvPr id="13315" name="Marcador de Posição do Rodapé 5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Direcção Geral do Tesouro e Finanças</a:t>
            </a:r>
          </a:p>
        </p:txBody>
      </p:sp>
      <p:sp>
        <p:nvSpPr>
          <p:cNvPr id="13316" name="Marcador de Posição do Número do Diapositivo 6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6463EF5B-925D-4A1B-83DF-796051275DF1}" type="slidenum">
              <a:rPr lang="en-US" smtClean="0"/>
              <a:pPr/>
              <a:t>11</a:t>
            </a:fld>
            <a:endParaRPr lang="en-US" smtClean="0"/>
          </a:p>
        </p:txBody>
      </p:sp>
      <p:sp>
        <p:nvSpPr>
          <p:cNvPr id="13317" name="Rectangle 2"/>
          <p:cNvSpPr>
            <a:spLocks noGrp="1" noChangeArrowheads="1"/>
          </p:cNvSpPr>
          <p:nvPr>
            <p:ph type="title"/>
          </p:nvPr>
        </p:nvSpPr>
        <p:spPr>
          <a:xfrm>
            <a:off x="1439863" y="228600"/>
            <a:ext cx="7551737" cy="1143000"/>
          </a:xfrm>
        </p:spPr>
        <p:txBody>
          <a:bodyPr/>
          <a:lstStyle/>
          <a:p>
            <a:pPr eaLnBrk="1" hangingPunct="1"/>
            <a:r>
              <a:rPr lang="pt-PT" sz="3200" smtClean="0"/>
              <a:t>Conservação e Reabilitação - Objectivos</a:t>
            </a:r>
          </a:p>
        </p:txBody>
      </p:sp>
      <p:sp>
        <p:nvSpPr>
          <p:cNvPr id="13318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511300" y="2168525"/>
            <a:ext cx="4140200" cy="1366838"/>
          </a:xfrm>
        </p:spPr>
        <p:txBody>
          <a:bodyPr/>
          <a:lstStyle/>
          <a:p>
            <a:pPr eaLnBrk="1" hangingPunct="1"/>
            <a:r>
              <a:rPr lang="pt-PT" sz="1600" smtClean="0"/>
              <a:t>Imóveis e área objecto de operações de intervenção;</a:t>
            </a:r>
          </a:p>
          <a:p>
            <a:pPr eaLnBrk="1" hangingPunct="1"/>
            <a:r>
              <a:rPr lang="pt-PT" sz="1600" smtClean="0"/>
              <a:t>Âmbito e conteúdo das operações;</a:t>
            </a:r>
          </a:p>
          <a:p>
            <a:pPr eaLnBrk="1" hangingPunct="1"/>
            <a:r>
              <a:rPr lang="pt-PT" sz="1600" smtClean="0"/>
              <a:t>Custo estimado.</a:t>
            </a:r>
          </a:p>
        </p:txBody>
      </p:sp>
      <p:sp>
        <p:nvSpPr>
          <p:cNvPr id="13319" name="Text Box 4"/>
          <p:cNvSpPr txBox="1">
            <a:spLocks noChangeArrowheads="1"/>
          </p:cNvSpPr>
          <p:nvPr/>
        </p:nvSpPr>
        <p:spPr bwMode="auto">
          <a:xfrm>
            <a:off x="1368425" y="1916113"/>
            <a:ext cx="650875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pt-PT"/>
          </a:p>
        </p:txBody>
      </p:sp>
      <p:sp>
        <p:nvSpPr>
          <p:cNvPr id="13320" name="Text Box 5"/>
          <p:cNvSpPr txBox="1">
            <a:spLocks noChangeArrowheads="1"/>
          </p:cNvSpPr>
          <p:nvPr/>
        </p:nvSpPr>
        <p:spPr bwMode="auto">
          <a:xfrm>
            <a:off x="1763713" y="1268413"/>
            <a:ext cx="6553200" cy="82232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pt-PT"/>
              <a:t>Serão elaborados planos de conservação e reabilitação, contendo a seguinte informação:</a:t>
            </a:r>
          </a:p>
        </p:txBody>
      </p:sp>
      <p:sp>
        <p:nvSpPr>
          <p:cNvPr id="13321" name="Text Box 6"/>
          <p:cNvSpPr txBox="1">
            <a:spLocks noChangeArrowheads="1"/>
          </p:cNvSpPr>
          <p:nvPr/>
        </p:nvSpPr>
        <p:spPr bwMode="auto">
          <a:xfrm>
            <a:off x="1619250" y="5084763"/>
            <a:ext cx="7021513" cy="854075"/>
          </a:xfrm>
          <a:prstGeom prst="rect">
            <a:avLst/>
          </a:prstGeom>
          <a:noFill/>
          <a:ln w="28575" cap="sq">
            <a:solidFill>
              <a:schemeClr val="accent1"/>
            </a:solidFill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pt-PT" sz="1600" dirty="0"/>
              <a:t>Cabe ao MFAP manter actualizada a programação anual dos espaços objecto de intervenção, em termos globais e por referência a cada ministério, procedendo à divulgação pública da respectiva informação</a:t>
            </a:r>
          </a:p>
        </p:txBody>
      </p:sp>
      <p:sp>
        <p:nvSpPr>
          <p:cNvPr id="13322" name="Text Box 7"/>
          <p:cNvSpPr txBox="1">
            <a:spLocks noChangeArrowheads="1"/>
          </p:cNvSpPr>
          <p:nvPr/>
        </p:nvSpPr>
        <p:spPr bwMode="auto">
          <a:xfrm>
            <a:off x="5903913" y="2205038"/>
            <a:ext cx="2592387" cy="2320925"/>
          </a:xfrm>
          <a:prstGeom prst="rect">
            <a:avLst/>
          </a:prstGeom>
          <a:noFill/>
          <a:ln w="28575" cap="sq">
            <a:solidFill>
              <a:schemeClr val="accent1"/>
            </a:solidFill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t-PT" sz="1600" dirty="0"/>
              <a:t>Os Planos deverão ser remetidos ao MFAP até 31 de Março e revistos até 30 de Junho, tendo em vista a preparação do </a:t>
            </a:r>
            <a:r>
              <a:rPr lang="pt-PT" sz="1600" b="1" dirty="0"/>
              <a:t>programa global de conservação e reabilitação</a:t>
            </a:r>
            <a:r>
              <a:rPr lang="pt-PT" sz="1600" dirty="0"/>
              <a:t>; Serão integrados nos relatórios do OE a partir de 2010.</a:t>
            </a:r>
          </a:p>
        </p:txBody>
      </p:sp>
      <p:sp>
        <p:nvSpPr>
          <p:cNvPr id="13323" name="AutoShape 9"/>
          <p:cNvSpPr>
            <a:spLocks noChangeArrowheads="1"/>
          </p:cNvSpPr>
          <p:nvPr/>
        </p:nvSpPr>
        <p:spPr bwMode="auto">
          <a:xfrm>
            <a:off x="4427538" y="3573463"/>
            <a:ext cx="1476375" cy="1476375"/>
          </a:xfrm>
          <a:prstGeom prst="diamond">
            <a:avLst/>
          </a:prstGeom>
          <a:solidFill>
            <a:schemeClr val="accent1">
              <a:alpha val="0"/>
            </a:schemeClr>
          </a:solidFill>
          <a:ln w="38100" cap="sq">
            <a:solidFill>
              <a:schemeClr val="accent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pPr algn="ctr"/>
            <a:r>
              <a:rPr lang="pt-PT" sz="1400"/>
              <a:t>Fundo de </a:t>
            </a:r>
          </a:p>
          <a:p>
            <a:pPr algn="ctr"/>
            <a:r>
              <a:rPr lang="pt-PT" sz="1400"/>
              <a:t>Conservação e</a:t>
            </a:r>
          </a:p>
          <a:p>
            <a:pPr algn="ctr"/>
            <a:r>
              <a:rPr lang="pt-PT" sz="1400"/>
              <a:t>Reabilitação</a:t>
            </a:r>
          </a:p>
        </p:txBody>
      </p:sp>
      <p:sp>
        <p:nvSpPr>
          <p:cNvPr id="13324" name="Text Box 10"/>
          <p:cNvSpPr txBox="1">
            <a:spLocks noChangeArrowheads="1"/>
          </p:cNvSpPr>
          <p:nvPr/>
        </p:nvSpPr>
        <p:spPr bwMode="auto">
          <a:xfrm>
            <a:off x="1619250" y="3465513"/>
            <a:ext cx="2808288" cy="1397000"/>
          </a:xfrm>
          <a:prstGeom prst="rect">
            <a:avLst/>
          </a:prstGeom>
          <a:noFill/>
          <a:ln w="28575" cap="sq">
            <a:solidFill>
              <a:schemeClr val="accent1"/>
            </a:solidFill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t-PT" sz="1400"/>
              <a:t>O Ministério da Cultura promoveu a criação e manutenção de um fundo relativo aos imóveis classificados da propriedade do Estado, com vista à sua conservação, reabilitação, sustentabilidade económica e social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Marcador de Posição da Data 4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pt-PT" dirty="0" smtClean="0"/>
              <a:t>31-08-2009</a:t>
            </a:r>
            <a:endParaRPr lang="en-US" dirty="0" smtClean="0"/>
          </a:p>
        </p:txBody>
      </p:sp>
      <p:sp>
        <p:nvSpPr>
          <p:cNvPr id="14339" name="Marcador de Posição do Rodapé 5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Direcção Geral do Tesouro e Finanças</a:t>
            </a:r>
          </a:p>
        </p:txBody>
      </p:sp>
      <p:sp>
        <p:nvSpPr>
          <p:cNvPr id="14340" name="Marcador de Posição do Número do Diapositivo 6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611118DE-8C20-48AF-BE8F-A6CC6DA06E21}" type="slidenum">
              <a:rPr lang="en-US" smtClean="0"/>
              <a:pPr/>
              <a:t>12</a:t>
            </a:fld>
            <a:endParaRPr lang="en-US" smtClean="0"/>
          </a:p>
        </p:txBody>
      </p:sp>
      <p:sp>
        <p:nvSpPr>
          <p:cNvPr id="1434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PT" sz="3600" smtClean="0"/>
              <a:t>Conservação e Reabilitação - Execução</a:t>
            </a:r>
          </a:p>
        </p:txBody>
      </p:sp>
      <p:sp>
        <p:nvSpPr>
          <p:cNvPr id="14342" name="Text Box 4"/>
          <p:cNvSpPr txBox="1">
            <a:spLocks noChangeArrowheads="1"/>
          </p:cNvSpPr>
          <p:nvPr/>
        </p:nvSpPr>
        <p:spPr bwMode="auto">
          <a:xfrm>
            <a:off x="1368425" y="1916113"/>
            <a:ext cx="650875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pt-PT"/>
          </a:p>
        </p:txBody>
      </p:sp>
      <p:sp>
        <p:nvSpPr>
          <p:cNvPr id="14343" name="Text Box 11"/>
          <p:cNvSpPr txBox="1">
            <a:spLocks noChangeArrowheads="1"/>
          </p:cNvSpPr>
          <p:nvPr/>
        </p:nvSpPr>
        <p:spPr bwMode="auto">
          <a:xfrm>
            <a:off x="1541421" y="4451364"/>
            <a:ext cx="2030412" cy="365125"/>
          </a:xfrm>
          <a:prstGeom prst="rect">
            <a:avLst/>
          </a:prstGeom>
          <a:noFill/>
          <a:ln w="28575" cap="sq">
            <a:solidFill>
              <a:schemeClr val="accent2"/>
            </a:solidFill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r>
              <a:rPr lang="pt-PT" sz="1600" dirty="0"/>
              <a:t>Principais conclusões:</a:t>
            </a:r>
          </a:p>
        </p:txBody>
      </p:sp>
      <p:sp>
        <p:nvSpPr>
          <p:cNvPr id="14344" name="Text Box 12"/>
          <p:cNvSpPr txBox="1">
            <a:spLocks noChangeArrowheads="1"/>
          </p:cNvSpPr>
          <p:nvPr/>
        </p:nvSpPr>
        <p:spPr bwMode="auto">
          <a:xfrm>
            <a:off x="1476375" y="4616450"/>
            <a:ext cx="7113588" cy="1200329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buFontTx/>
              <a:buChar char="•"/>
            </a:pPr>
            <a:endParaRPr lang="pt-PT" sz="1600" dirty="0" smtClean="0"/>
          </a:p>
          <a:p>
            <a:pPr>
              <a:buFontTx/>
              <a:buChar char="•"/>
            </a:pPr>
            <a:endParaRPr lang="pt-PT" sz="800" dirty="0" smtClean="0"/>
          </a:p>
          <a:p>
            <a:pPr>
              <a:buFontTx/>
              <a:buChar char="•"/>
            </a:pPr>
            <a:r>
              <a:rPr lang="pt-PT" sz="1600" dirty="0" smtClean="0"/>
              <a:t>Valor </a:t>
            </a:r>
            <a:r>
              <a:rPr lang="pt-PT" sz="1600" dirty="0"/>
              <a:t>global proposto: 500M€ </a:t>
            </a:r>
          </a:p>
          <a:p>
            <a:pPr>
              <a:buFontTx/>
              <a:buChar char="•"/>
            </a:pPr>
            <a:r>
              <a:rPr lang="pt-PT" sz="1600" dirty="0"/>
              <a:t> 99% das intervenções programadas são de conservação corrente</a:t>
            </a:r>
          </a:p>
          <a:p>
            <a:pPr>
              <a:buFontTx/>
              <a:buChar char="•"/>
            </a:pPr>
            <a:r>
              <a:rPr lang="pt-PT" sz="1600" dirty="0"/>
              <a:t> 11 Candidaturas propostas ao FRCP, totalizando um investimento de 12M</a:t>
            </a:r>
            <a:r>
              <a:rPr lang="pt-PT" sz="1600" dirty="0" smtClean="0"/>
              <a:t>€. </a:t>
            </a:r>
            <a:endParaRPr lang="pt-PT" sz="1600" dirty="0"/>
          </a:p>
        </p:txBody>
      </p:sp>
      <p:sp>
        <p:nvSpPr>
          <p:cNvPr id="14345" name="Text Box 15"/>
          <p:cNvSpPr txBox="1">
            <a:spLocks noChangeArrowheads="1"/>
          </p:cNvSpPr>
          <p:nvPr/>
        </p:nvSpPr>
        <p:spPr bwMode="auto">
          <a:xfrm>
            <a:off x="1439863" y="1952625"/>
            <a:ext cx="2952750" cy="1184275"/>
          </a:xfrm>
          <a:prstGeom prst="rect">
            <a:avLst/>
          </a:prstGeom>
          <a:noFill/>
          <a:ln w="28575" cap="sq">
            <a:solidFill>
              <a:schemeClr val="accent2"/>
            </a:solidFill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buFontTx/>
              <a:buChar char="•"/>
            </a:pPr>
            <a:r>
              <a:rPr lang="pt-PT" sz="1400"/>
              <a:t> Imóveis propriedade do Estado em “Bom Estado” de Conservação: 11%</a:t>
            </a:r>
          </a:p>
          <a:p>
            <a:endParaRPr lang="pt-PT" sz="1400"/>
          </a:p>
          <a:p>
            <a:pPr>
              <a:buFontTx/>
              <a:buChar char="•"/>
            </a:pPr>
            <a:r>
              <a:rPr lang="pt-PT" sz="1400"/>
              <a:t> Imóveis em “Mau Estado”: 4%</a:t>
            </a:r>
          </a:p>
          <a:p>
            <a:endParaRPr lang="pt-PT" sz="1400"/>
          </a:p>
        </p:txBody>
      </p:sp>
      <p:graphicFrame>
        <p:nvGraphicFramePr>
          <p:cNvPr id="11" name="Tabela 10"/>
          <p:cNvGraphicFramePr>
            <a:graphicFrameLocks noGrp="1"/>
          </p:cNvGraphicFramePr>
          <p:nvPr/>
        </p:nvGraphicFramePr>
        <p:xfrm>
          <a:off x="4864104" y="1595376"/>
          <a:ext cx="3286170" cy="3322356"/>
        </p:xfrm>
        <a:graphic>
          <a:graphicData uri="http://schemas.openxmlformats.org/drawingml/2006/table">
            <a:tbl>
              <a:tblPr/>
              <a:tblGrid>
                <a:gridCol w="1613210"/>
                <a:gridCol w="613072"/>
                <a:gridCol w="607877"/>
                <a:gridCol w="452011"/>
              </a:tblGrid>
              <a:tr h="141318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pt-PT" sz="800" b="0" i="0" u="none" strike="noStrike" dirty="0">
                          <a:latin typeface="Arial"/>
                        </a:rPr>
                        <a:t>Ministérios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pt-PT" sz="800" b="0" i="0" u="none" strike="noStrike"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rowSpan="2" gridSpan="2">
                  <a:txBody>
                    <a:bodyPr/>
                    <a:lstStyle/>
                    <a:p>
                      <a:pPr algn="ctr" fontAlgn="b"/>
                      <a:r>
                        <a:rPr lang="pt-PT" sz="800" b="0" i="0" u="none" strike="noStrike">
                          <a:latin typeface="Arial"/>
                        </a:rPr>
                        <a:t>Planeamento de Intervenções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</a:tr>
              <a:tr h="141318"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endParaRPr lang="pt-PT" sz="800" b="0" i="0" u="none" strike="noStrike"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</a:tr>
              <a:tr h="282636"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endParaRPr lang="pt-PT" sz="800" b="0" i="0" u="none" strike="noStrike" dirty="0"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PT" sz="800" b="0" i="0" u="none" strike="noStrike">
                          <a:latin typeface="Arial"/>
                        </a:rPr>
                        <a:t>Imóveis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PT" sz="800" b="0" i="0" u="none" strike="noStrike">
                          <a:latin typeface="Arial"/>
                        </a:rPr>
                        <a:t>% Universo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1183">
                <a:tc>
                  <a:txBody>
                    <a:bodyPr/>
                    <a:lstStyle/>
                    <a:p>
                      <a:pPr algn="l" fontAlgn="b"/>
                      <a:r>
                        <a:rPr lang="pt-PT" sz="800" b="0" i="0" u="none" strike="noStrike">
                          <a:latin typeface="Arial"/>
                        </a:rPr>
                        <a:t>Presidência do Conselho de Ministros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800" b="0" i="0" u="none" strike="noStrike">
                        <a:latin typeface="Arial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PT" sz="800" b="0" i="0" u="none" strike="noStrike">
                          <a:latin typeface="Arial"/>
                        </a:rPr>
                        <a:t>58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PT" sz="800" b="0" i="0" u="none" strike="noStrike">
                          <a:latin typeface="Arial"/>
                        </a:rPr>
                        <a:t>56%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0161">
                <a:tc>
                  <a:txBody>
                    <a:bodyPr/>
                    <a:lstStyle/>
                    <a:p>
                      <a:pPr algn="l" fontAlgn="b"/>
                      <a:r>
                        <a:rPr lang="pt-PT" sz="800" b="0" i="0" u="none" strike="noStrike">
                          <a:latin typeface="Arial"/>
                        </a:rPr>
                        <a:t>Administração Interna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800" b="0" i="0" u="none" strike="noStrike">
                        <a:latin typeface="Arial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PT" sz="8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PT" sz="8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0161">
                <a:tc>
                  <a:txBody>
                    <a:bodyPr/>
                    <a:lstStyle/>
                    <a:p>
                      <a:pPr algn="l" fontAlgn="b"/>
                      <a:r>
                        <a:rPr lang="pt-PT" sz="800" b="0" i="0" u="none" strike="noStrike">
                          <a:latin typeface="Arial"/>
                        </a:rPr>
                        <a:t>Negócios Estrangeiros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800" b="0" i="0" u="none" strike="noStrike">
                        <a:latin typeface="Arial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PT" sz="8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PT" sz="8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0161">
                <a:tc>
                  <a:txBody>
                    <a:bodyPr/>
                    <a:lstStyle/>
                    <a:p>
                      <a:pPr algn="l" fontAlgn="b"/>
                      <a:r>
                        <a:rPr lang="pt-PT" sz="800" b="0" i="0" u="none" strike="noStrike">
                          <a:latin typeface="Arial"/>
                        </a:rPr>
                        <a:t>Finanças e Administração Pública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800" b="0" i="0" u="none" strike="noStrike">
                        <a:latin typeface="Arial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PT" sz="800" b="0" i="0" u="none" strike="noStrike">
                          <a:latin typeface="Arial"/>
                        </a:rPr>
                        <a:t>16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PT" sz="800" b="0" i="0" u="none" strike="noStrike">
                          <a:latin typeface="Arial"/>
                        </a:rPr>
                        <a:t>17%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0161">
                <a:tc>
                  <a:txBody>
                    <a:bodyPr/>
                    <a:lstStyle/>
                    <a:p>
                      <a:pPr algn="l" fontAlgn="b"/>
                      <a:r>
                        <a:rPr lang="pt-PT" sz="800" b="0" i="0" u="none" strike="noStrike">
                          <a:latin typeface="Arial"/>
                        </a:rPr>
                        <a:t>Defesa Nacional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800" b="0" i="0" u="none" strike="noStrike">
                        <a:latin typeface="Arial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PT" sz="8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PT" sz="8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0161">
                <a:tc>
                  <a:txBody>
                    <a:bodyPr/>
                    <a:lstStyle/>
                    <a:p>
                      <a:pPr algn="l" fontAlgn="b"/>
                      <a:r>
                        <a:rPr lang="pt-PT" sz="800" b="0" i="0" u="none" strike="noStrike">
                          <a:latin typeface="Arial"/>
                        </a:rPr>
                        <a:t>Justiça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800" b="0" i="0" u="none" strike="noStrike">
                        <a:latin typeface="Arial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PT" sz="8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PT" sz="8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1183">
                <a:tc>
                  <a:txBody>
                    <a:bodyPr/>
                    <a:lstStyle/>
                    <a:p>
                      <a:pPr algn="l" fontAlgn="b"/>
                      <a:r>
                        <a:rPr lang="pt-PT" sz="800" b="0" i="0" u="none" strike="noStrike">
                          <a:latin typeface="Arial"/>
                        </a:rPr>
                        <a:t>Ambiente, Ord. Território e Des. Regional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800" b="0" i="0" u="none" strike="noStrike">
                        <a:latin typeface="Arial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PT" sz="800" b="0" i="0" u="none" strike="noStrike">
                          <a:latin typeface="Arial"/>
                        </a:rPr>
                        <a:t>51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PT" sz="800" b="0" i="0" u="none" strike="noStrike">
                          <a:latin typeface="Arial"/>
                        </a:rPr>
                        <a:t>38%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0161">
                <a:tc>
                  <a:txBody>
                    <a:bodyPr/>
                    <a:lstStyle/>
                    <a:p>
                      <a:pPr algn="l" fontAlgn="b"/>
                      <a:r>
                        <a:rPr lang="pt-PT" sz="800" b="0" i="0" u="none" strike="noStrike">
                          <a:latin typeface="Arial"/>
                        </a:rPr>
                        <a:t>Economia e Inovação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800" b="0" i="0" u="none" strike="noStrike">
                        <a:latin typeface="Arial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PT" sz="8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PT" sz="8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0161">
                <a:tc>
                  <a:txBody>
                    <a:bodyPr/>
                    <a:lstStyle/>
                    <a:p>
                      <a:pPr algn="l" fontAlgn="b"/>
                      <a:r>
                        <a:rPr lang="pt-PT" sz="800" b="0" i="0" u="none" strike="noStrike">
                          <a:latin typeface="Arial"/>
                        </a:rPr>
                        <a:t>Agricultura, Des. Rural e Pescas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800" b="0" i="0" u="none" strike="noStrike">
                        <a:latin typeface="Arial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PT" sz="8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PT" sz="8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1183">
                <a:tc>
                  <a:txBody>
                    <a:bodyPr/>
                    <a:lstStyle/>
                    <a:p>
                      <a:pPr algn="l" fontAlgn="b"/>
                      <a:r>
                        <a:rPr lang="pt-PT" sz="800" b="0" i="0" u="none" strike="noStrike">
                          <a:latin typeface="Arial"/>
                        </a:rPr>
                        <a:t>Obras Públicas, Transp. E Comunicações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800" b="0" i="0" u="none" strike="noStrike">
                        <a:latin typeface="Arial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PT" sz="800" b="0" i="0" u="none" strike="noStrike">
                          <a:latin typeface="Arial"/>
                        </a:rPr>
                        <a:t>63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PT" sz="800" b="0" i="0" u="none" strike="noStrike">
                          <a:latin typeface="Arial"/>
                        </a:rPr>
                        <a:t>70%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0161">
                <a:tc>
                  <a:txBody>
                    <a:bodyPr/>
                    <a:lstStyle/>
                    <a:p>
                      <a:pPr algn="l" fontAlgn="b"/>
                      <a:r>
                        <a:rPr lang="pt-PT" sz="800" b="0" i="0" u="none" strike="noStrike">
                          <a:latin typeface="Arial"/>
                        </a:rPr>
                        <a:t>Trabalho e Seg. Social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800" b="0" i="0" u="none" strike="noStrike">
                        <a:latin typeface="Arial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PT" sz="800" b="0" i="0" u="none" strike="noStrike">
                          <a:latin typeface="Arial"/>
                        </a:rPr>
                        <a:t>374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PT" sz="800" b="0" i="0" u="none" strike="noStrike">
                          <a:latin typeface="Arial"/>
                        </a:rPr>
                        <a:t>63%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0161">
                <a:tc>
                  <a:txBody>
                    <a:bodyPr/>
                    <a:lstStyle/>
                    <a:p>
                      <a:pPr algn="l" fontAlgn="b"/>
                      <a:r>
                        <a:rPr lang="pt-PT" sz="800" b="0" i="0" u="none" strike="noStrike">
                          <a:latin typeface="Arial"/>
                        </a:rPr>
                        <a:t>Saúde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800" b="0" i="0" u="none" strike="noStrike">
                        <a:latin typeface="Arial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PT" sz="800" b="0" i="0" u="none" strike="noStrike">
                          <a:latin typeface="Arial"/>
                        </a:rPr>
                        <a:t>175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PT" sz="800" b="0" i="0" u="none" strike="noStrike">
                          <a:latin typeface="Arial"/>
                        </a:rPr>
                        <a:t>66%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0161">
                <a:tc>
                  <a:txBody>
                    <a:bodyPr/>
                    <a:lstStyle/>
                    <a:p>
                      <a:pPr algn="l" fontAlgn="b"/>
                      <a:r>
                        <a:rPr lang="pt-PT" sz="800" b="0" i="0" u="none" strike="noStrike">
                          <a:latin typeface="Arial"/>
                        </a:rPr>
                        <a:t>Educação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800" b="0" i="0" u="none" strike="noStrike">
                        <a:latin typeface="Arial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PT" sz="800" b="0" i="0" u="none" strike="noStrike">
                          <a:latin typeface="Arial"/>
                        </a:rPr>
                        <a:t>21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PT" sz="800" b="0" i="0" u="none" strike="noStrike">
                          <a:latin typeface="Arial"/>
                        </a:rPr>
                        <a:t>57%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1318">
                <a:tc>
                  <a:txBody>
                    <a:bodyPr/>
                    <a:lstStyle/>
                    <a:p>
                      <a:pPr algn="l" fontAlgn="b"/>
                      <a:r>
                        <a:rPr lang="pt-PT" sz="800" b="0" i="0" u="none" strike="noStrike">
                          <a:latin typeface="Arial"/>
                        </a:rPr>
                        <a:t>Ciência, Tecn. E Ensino Superior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800" b="0" i="0" u="none" strike="noStrike">
                        <a:latin typeface="Arial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PT" sz="800" b="0" i="0" u="none" strike="noStrike">
                          <a:latin typeface="Arial"/>
                        </a:rPr>
                        <a:t>304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PT" sz="800" b="0" i="0" u="none" strike="noStrike">
                          <a:latin typeface="Arial"/>
                        </a:rPr>
                        <a:t>50%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1318">
                <a:tc>
                  <a:txBody>
                    <a:bodyPr/>
                    <a:lstStyle/>
                    <a:p>
                      <a:pPr algn="l" fontAlgn="b"/>
                      <a:r>
                        <a:rPr lang="pt-PT" sz="800" b="0" i="0" u="none" strike="noStrike">
                          <a:latin typeface="Arial"/>
                        </a:rPr>
                        <a:t>Cultura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800" b="0" i="0" u="none" strike="noStrike">
                        <a:latin typeface="Arial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PT" sz="8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PT" sz="8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1318">
                <a:tc>
                  <a:txBody>
                    <a:bodyPr/>
                    <a:lstStyle/>
                    <a:p>
                      <a:pPr algn="l" fontAlgn="b"/>
                      <a:r>
                        <a:rPr lang="pt-PT" sz="800" b="0" i="0" u="none" strike="noStrike">
                          <a:latin typeface="Arial"/>
                        </a:rPr>
                        <a:t>Total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800" b="0" i="0" u="none" strike="noStrike">
                        <a:latin typeface="Arial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PT" sz="800" b="0" i="0" u="none" strike="noStrike">
                          <a:latin typeface="Arial"/>
                        </a:rPr>
                        <a:t>1.005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PT" sz="800" b="0" i="0" u="none" strike="noStrike" dirty="0">
                          <a:latin typeface="Arial"/>
                        </a:rPr>
                        <a:t>51%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Marcador de Posição da Data 4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pt-PT" dirty="0" smtClean="0"/>
              <a:t>31-08-2009</a:t>
            </a:r>
            <a:endParaRPr lang="en-US" dirty="0" smtClean="0"/>
          </a:p>
        </p:txBody>
      </p:sp>
      <p:sp>
        <p:nvSpPr>
          <p:cNvPr id="15363" name="Marcador de Posição do Rodapé 5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Direcção Geral do Tesouro e Finanças</a:t>
            </a:r>
          </a:p>
        </p:txBody>
      </p:sp>
      <p:sp>
        <p:nvSpPr>
          <p:cNvPr id="15364" name="Marcador de Posição do Número do Diapositivo 6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075B87F3-C3A6-4968-B44D-64F052E9E2FB}" type="slidenum">
              <a:rPr lang="en-US" smtClean="0"/>
              <a:pPr/>
              <a:t>13</a:t>
            </a:fld>
            <a:endParaRPr lang="en-US" smtClean="0"/>
          </a:p>
        </p:txBody>
      </p:sp>
      <p:sp>
        <p:nvSpPr>
          <p:cNvPr id="15365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PT" sz="4000" smtClean="0"/>
              <a:t>Gestão do Domínio Público</a:t>
            </a:r>
          </a:p>
        </p:txBody>
      </p:sp>
      <p:sp>
        <p:nvSpPr>
          <p:cNvPr id="15366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1500188" y="2708275"/>
            <a:ext cx="3668712" cy="3530600"/>
          </a:xfrm>
          <a:noFill/>
          <a:ln w="28575">
            <a:solidFill>
              <a:schemeClr val="accent1"/>
            </a:solidFill>
          </a:ln>
        </p:spPr>
        <p:txBody>
          <a:bodyPr/>
          <a:lstStyle/>
          <a:p>
            <a:pPr algn="just" eaLnBrk="1" hangingPunct="1">
              <a:buFont typeface="Wingdings" pitchFamily="2" charset="2"/>
              <a:buNone/>
            </a:pPr>
            <a:r>
              <a:rPr lang="pt-PT" sz="1800" smtClean="0"/>
              <a:t>	</a:t>
            </a:r>
            <a:r>
              <a:rPr lang="pt-PT" sz="1600" smtClean="0"/>
              <a:t>Legislação dispersa, pouco clara e sem sistematização, fonte até, de alguma fragmentação e incerteza – a qual não se compadece com a relevância que o tema assume</a:t>
            </a:r>
          </a:p>
        </p:txBody>
      </p:sp>
      <p:sp>
        <p:nvSpPr>
          <p:cNvPr id="15367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5321300" y="2673350"/>
            <a:ext cx="3670300" cy="3565525"/>
          </a:xfrm>
          <a:noFill/>
          <a:ln w="28575">
            <a:solidFill>
              <a:schemeClr val="accent1"/>
            </a:solidFill>
          </a:ln>
        </p:spPr>
        <p:txBody>
          <a:bodyPr/>
          <a:lstStyle/>
          <a:p>
            <a:pPr algn="just" eaLnBrk="1" hangingPunct="1">
              <a:buFont typeface="Wingdings" pitchFamily="2" charset="2"/>
              <a:buNone/>
            </a:pPr>
            <a:r>
              <a:rPr lang="pt-PT" sz="1800" smtClean="0"/>
              <a:t>	</a:t>
            </a:r>
            <a:r>
              <a:rPr lang="pt-PT" sz="1600" smtClean="0"/>
              <a:t>Reformulação, actualização e harmonização do regime do domínio público, quer na vertente da titularidade dos respectivos direitos de utilização e exploração, quer na vertente do seu conteúdo e dos bens sobre os quais incide, adequando-o às novas exigências económico-sociais e da própria Administração Pública. </a:t>
            </a:r>
          </a:p>
          <a:p>
            <a:pPr algn="just" eaLnBrk="1" hangingPunct="1">
              <a:buFont typeface="Wingdings" pitchFamily="2" charset="2"/>
              <a:buNone/>
            </a:pPr>
            <a:r>
              <a:rPr lang="pt-PT" sz="1600" smtClean="0"/>
              <a:t>	&lt;Proposta de Lei 256/X&gt;</a:t>
            </a:r>
          </a:p>
        </p:txBody>
      </p:sp>
      <p:sp>
        <p:nvSpPr>
          <p:cNvPr id="15368" name="Text Box 7"/>
          <p:cNvSpPr txBox="1">
            <a:spLocks noChangeArrowheads="1"/>
          </p:cNvSpPr>
          <p:nvPr/>
        </p:nvSpPr>
        <p:spPr bwMode="auto">
          <a:xfrm>
            <a:off x="2808288" y="2133600"/>
            <a:ext cx="118745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t-PT"/>
              <a:t>Passado</a:t>
            </a:r>
          </a:p>
        </p:txBody>
      </p:sp>
      <p:sp>
        <p:nvSpPr>
          <p:cNvPr id="15369" name="Text Box 8"/>
          <p:cNvSpPr txBox="1">
            <a:spLocks noChangeArrowheads="1"/>
          </p:cNvSpPr>
          <p:nvPr/>
        </p:nvSpPr>
        <p:spPr bwMode="auto">
          <a:xfrm>
            <a:off x="6443663" y="2097088"/>
            <a:ext cx="118745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t-PT"/>
              <a:t>Futuro</a:t>
            </a:r>
          </a:p>
        </p:txBody>
      </p:sp>
      <p:sp>
        <p:nvSpPr>
          <p:cNvPr id="15370" name="AutoShape 9"/>
          <p:cNvSpPr>
            <a:spLocks noChangeArrowheads="1"/>
          </p:cNvSpPr>
          <p:nvPr/>
        </p:nvSpPr>
        <p:spPr bwMode="auto">
          <a:xfrm>
            <a:off x="3276600" y="1520825"/>
            <a:ext cx="4032250" cy="466725"/>
          </a:xfrm>
          <a:prstGeom prst="curvedDownArrow">
            <a:avLst>
              <a:gd name="adj1" fmla="val 172789"/>
              <a:gd name="adj2" fmla="val 345578"/>
              <a:gd name="adj3" fmla="val 33333"/>
            </a:avLst>
          </a:prstGeom>
          <a:solidFill>
            <a:schemeClr val="accent1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pt-PT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Marcador de Posição da Data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pt-PT" dirty="0" smtClean="0"/>
              <a:t>31-08-2009</a:t>
            </a:r>
            <a:endParaRPr lang="en-US" dirty="0" smtClean="0"/>
          </a:p>
        </p:txBody>
      </p:sp>
      <p:sp>
        <p:nvSpPr>
          <p:cNvPr id="16387" name="Marcador de Posição do Rodapé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Direcção Geral do Tesouro e Finanças</a:t>
            </a:r>
          </a:p>
        </p:txBody>
      </p:sp>
      <p:sp>
        <p:nvSpPr>
          <p:cNvPr id="16388" name="Marcador de Posição do Número do Diapositivo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958B242B-63CD-447C-A03F-485B1A61741D}" type="slidenum">
              <a:rPr lang="en-US" smtClean="0"/>
              <a:pPr/>
              <a:t>14</a:t>
            </a:fld>
            <a:endParaRPr lang="en-US" smtClean="0"/>
          </a:p>
        </p:txBody>
      </p:sp>
      <p:sp>
        <p:nvSpPr>
          <p:cNvPr id="1638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PT" sz="3200" smtClean="0"/>
              <a:t>Acompanhamento/Controlo - Objectivos</a:t>
            </a:r>
          </a:p>
        </p:txBody>
      </p:sp>
      <p:sp>
        <p:nvSpPr>
          <p:cNvPr id="16390" name="Text Box 23"/>
          <p:cNvSpPr txBox="1">
            <a:spLocks noChangeArrowheads="1"/>
          </p:cNvSpPr>
          <p:nvPr/>
        </p:nvSpPr>
        <p:spPr bwMode="auto">
          <a:xfrm>
            <a:off x="7237413" y="1557338"/>
            <a:ext cx="1836737" cy="24003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t-PT" sz="1200"/>
              <a:t>Coordena e acompanha a execução do PGPI; </a:t>
            </a:r>
          </a:p>
          <a:p>
            <a:pPr>
              <a:spcBef>
                <a:spcPct val="50000"/>
              </a:spcBef>
            </a:pPr>
            <a:r>
              <a:rPr lang="pt-PT" sz="1200"/>
              <a:t>Identifica desvio e incumprimentos;</a:t>
            </a:r>
          </a:p>
          <a:p>
            <a:pPr>
              <a:spcBef>
                <a:spcPct val="50000"/>
              </a:spcBef>
            </a:pPr>
            <a:r>
              <a:rPr lang="pt-PT" sz="1200"/>
              <a:t>Faz recomendações às Unidades de Gestão Patrimonial e ao MF;</a:t>
            </a:r>
          </a:p>
          <a:p>
            <a:pPr>
              <a:spcBef>
                <a:spcPct val="50000"/>
              </a:spcBef>
            </a:pPr>
            <a:r>
              <a:rPr lang="pt-PT" sz="1200"/>
              <a:t>Monitoriza o cumprimento dos diversos eixos do Programa de Gestão Património Imobiliário</a:t>
            </a:r>
          </a:p>
        </p:txBody>
      </p:sp>
      <p:grpSp>
        <p:nvGrpSpPr>
          <p:cNvPr id="16391" name="Group 34"/>
          <p:cNvGrpSpPr>
            <a:grpSpLocks/>
          </p:cNvGrpSpPr>
          <p:nvPr/>
        </p:nvGrpSpPr>
        <p:grpSpPr bwMode="auto">
          <a:xfrm>
            <a:off x="2519363" y="2420938"/>
            <a:ext cx="5040312" cy="3194050"/>
            <a:chOff x="1315" y="935"/>
            <a:chExt cx="3175" cy="2012"/>
          </a:xfrm>
        </p:grpSpPr>
        <p:sp>
          <p:nvSpPr>
            <p:cNvPr id="16393" name="Text Box 20"/>
            <p:cNvSpPr txBox="1">
              <a:spLocks noChangeArrowheads="1"/>
            </p:cNvSpPr>
            <p:nvPr/>
          </p:nvSpPr>
          <p:spPr bwMode="auto">
            <a:xfrm>
              <a:off x="1315" y="1094"/>
              <a:ext cx="1043" cy="258"/>
            </a:xfrm>
            <a:prstGeom prst="rect">
              <a:avLst/>
            </a:prstGeom>
            <a:noFill/>
            <a:ln w="12700" cap="sq">
              <a:solidFill>
                <a:schemeClr val="accent2"/>
              </a:solidFill>
              <a:miter lim="800000"/>
              <a:headEnd type="none" w="sm" len="sm"/>
              <a:tailEnd type="none" w="sm" len="sm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pt-PT" sz="2000"/>
                <a:t>MFAP/DGTF</a:t>
              </a:r>
            </a:p>
          </p:txBody>
        </p:sp>
        <p:sp>
          <p:nvSpPr>
            <p:cNvPr id="16394" name="Text Box 21"/>
            <p:cNvSpPr txBox="1">
              <a:spLocks noChangeArrowheads="1"/>
            </p:cNvSpPr>
            <p:nvPr/>
          </p:nvSpPr>
          <p:spPr bwMode="auto">
            <a:xfrm>
              <a:off x="2857" y="935"/>
              <a:ext cx="1315" cy="709"/>
            </a:xfrm>
            <a:prstGeom prst="rect">
              <a:avLst/>
            </a:prstGeom>
            <a:noFill/>
            <a:ln w="12700" cap="sq">
              <a:solidFill>
                <a:schemeClr val="accent2"/>
              </a:solidFill>
              <a:miter lim="800000"/>
              <a:headEnd type="none" w="sm" len="sm"/>
              <a:tailEnd type="none" w="sm" len="sm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pt-PT" sz="1600"/>
                <a:t>Conselho Coordenador de Gestão Patrimonial</a:t>
              </a:r>
            </a:p>
            <a:p>
              <a:pPr algn="ctr">
                <a:spcBef>
                  <a:spcPct val="50000"/>
                </a:spcBef>
              </a:pPr>
              <a:r>
                <a:rPr lang="pt-PT" sz="1400" b="1"/>
                <a:t>Portaria nº 34-A/2009 de 15 Janeiro</a:t>
              </a:r>
            </a:p>
          </p:txBody>
        </p:sp>
        <p:sp>
          <p:nvSpPr>
            <p:cNvPr id="16395" name="Line 22"/>
            <p:cNvSpPr>
              <a:spLocks noChangeShapeType="1"/>
            </p:cNvSpPr>
            <p:nvPr/>
          </p:nvSpPr>
          <p:spPr bwMode="auto">
            <a:xfrm>
              <a:off x="2358" y="1207"/>
              <a:ext cx="499" cy="0"/>
            </a:xfrm>
            <a:prstGeom prst="line">
              <a:avLst/>
            </a:prstGeom>
            <a:noFill/>
            <a:ln w="12700" cap="sq">
              <a:solidFill>
                <a:schemeClr val="accent2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pt-PT"/>
            </a:p>
          </p:txBody>
        </p:sp>
        <p:sp>
          <p:nvSpPr>
            <p:cNvPr id="16396" name="Line 24"/>
            <p:cNvSpPr>
              <a:spLocks noChangeShapeType="1"/>
            </p:cNvSpPr>
            <p:nvPr/>
          </p:nvSpPr>
          <p:spPr bwMode="auto">
            <a:xfrm>
              <a:off x="3515" y="1638"/>
              <a:ext cx="0" cy="635"/>
            </a:xfrm>
            <a:prstGeom prst="line">
              <a:avLst/>
            </a:prstGeom>
            <a:noFill/>
            <a:ln w="12700" cap="sq">
              <a:solidFill>
                <a:schemeClr val="accent2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pt-PT"/>
            </a:p>
          </p:txBody>
        </p:sp>
        <p:sp>
          <p:nvSpPr>
            <p:cNvPr id="16397" name="Line 25"/>
            <p:cNvSpPr>
              <a:spLocks noChangeShapeType="1"/>
            </p:cNvSpPr>
            <p:nvPr/>
          </p:nvSpPr>
          <p:spPr bwMode="auto">
            <a:xfrm>
              <a:off x="1633" y="2273"/>
              <a:ext cx="2722" cy="0"/>
            </a:xfrm>
            <a:prstGeom prst="line">
              <a:avLst/>
            </a:prstGeom>
            <a:noFill/>
            <a:ln w="12700" cap="sq">
              <a:solidFill>
                <a:schemeClr val="accent2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pt-PT"/>
            </a:p>
          </p:txBody>
        </p:sp>
        <p:sp>
          <p:nvSpPr>
            <p:cNvPr id="16398" name="Text Box 26"/>
            <p:cNvSpPr txBox="1">
              <a:spLocks noChangeArrowheads="1"/>
            </p:cNvSpPr>
            <p:nvPr/>
          </p:nvSpPr>
          <p:spPr bwMode="auto">
            <a:xfrm>
              <a:off x="1474" y="2546"/>
              <a:ext cx="635" cy="401"/>
            </a:xfrm>
            <a:prstGeom prst="rect">
              <a:avLst/>
            </a:prstGeom>
            <a:noFill/>
            <a:ln w="12700" cap="sq">
              <a:solidFill>
                <a:schemeClr val="accent2"/>
              </a:solidFill>
              <a:miter lim="800000"/>
              <a:headEnd type="none" w="sm" len="sm"/>
              <a:tailEnd type="none" w="sm" len="sm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pt-PT" sz="1400"/>
                <a:t>UGP </a:t>
              </a:r>
            </a:p>
            <a:p>
              <a:pPr algn="ctr">
                <a:spcBef>
                  <a:spcPct val="50000"/>
                </a:spcBef>
              </a:pPr>
              <a:r>
                <a:rPr lang="pt-PT" sz="1400"/>
                <a:t>Min. x</a:t>
              </a:r>
            </a:p>
          </p:txBody>
        </p:sp>
        <p:sp>
          <p:nvSpPr>
            <p:cNvPr id="16399" name="Text Box 27"/>
            <p:cNvSpPr txBox="1">
              <a:spLocks noChangeArrowheads="1"/>
            </p:cNvSpPr>
            <p:nvPr/>
          </p:nvSpPr>
          <p:spPr bwMode="auto">
            <a:xfrm>
              <a:off x="2268" y="2546"/>
              <a:ext cx="635" cy="401"/>
            </a:xfrm>
            <a:prstGeom prst="rect">
              <a:avLst/>
            </a:prstGeom>
            <a:noFill/>
            <a:ln w="12700" cap="sq">
              <a:solidFill>
                <a:schemeClr val="accent2"/>
              </a:solidFill>
              <a:miter lim="800000"/>
              <a:headEnd type="none" w="sm" len="sm"/>
              <a:tailEnd type="none" w="sm" len="sm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pt-PT" sz="1400"/>
                <a:t>UGP </a:t>
              </a:r>
            </a:p>
            <a:p>
              <a:pPr algn="ctr">
                <a:spcBef>
                  <a:spcPct val="50000"/>
                </a:spcBef>
              </a:pPr>
              <a:r>
                <a:rPr lang="pt-PT" sz="1400"/>
                <a:t>Min. Y</a:t>
              </a:r>
            </a:p>
          </p:txBody>
        </p:sp>
        <p:sp>
          <p:nvSpPr>
            <p:cNvPr id="16400" name="Text Box 28"/>
            <p:cNvSpPr txBox="1">
              <a:spLocks noChangeArrowheads="1"/>
            </p:cNvSpPr>
            <p:nvPr/>
          </p:nvSpPr>
          <p:spPr bwMode="auto">
            <a:xfrm>
              <a:off x="3039" y="2546"/>
              <a:ext cx="635" cy="401"/>
            </a:xfrm>
            <a:prstGeom prst="rect">
              <a:avLst/>
            </a:prstGeom>
            <a:noFill/>
            <a:ln w="12700" cap="sq">
              <a:solidFill>
                <a:schemeClr val="accent2"/>
              </a:solidFill>
              <a:miter lim="800000"/>
              <a:headEnd type="none" w="sm" len="sm"/>
              <a:tailEnd type="none" w="sm" len="sm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pt-PT" sz="1400"/>
                <a:t>UGP </a:t>
              </a:r>
            </a:p>
            <a:p>
              <a:pPr algn="ctr">
                <a:spcBef>
                  <a:spcPct val="50000"/>
                </a:spcBef>
              </a:pPr>
              <a:r>
                <a:rPr lang="pt-PT" sz="1400"/>
                <a:t>Min. Z</a:t>
              </a:r>
            </a:p>
          </p:txBody>
        </p:sp>
        <p:sp>
          <p:nvSpPr>
            <p:cNvPr id="16401" name="Text Box 29"/>
            <p:cNvSpPr txBox="1">
              <a:spLocks noChangeArrowheads="1"/>
            </p:cNvSpPr>
            <p:nvPr/>
          </p:nvSpPr>
          <p:spPr bwMode="auto">
            <a:xfrm>
              <a:off x="3855" y="2546"/>
              <a:ext cx="635" cy="401"/>
            </a:xfrm>
            <a:prstGeom prst="rect">
              <a:avLst/>
            </a:prstGeom>
            <a:noFill/>
            <a:ln w="12700" cap="sq">
              <a:solidFill>
                <a:schemeClr val="accent2"/>
              </a:solidFill>
              <a:miter lim="800000"/>
              <a:headEnd type="none" w="sm" len="sm"/>
              <a:tailEnd type="none" w="sm" len="sm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pt-PT" sz="1400"/>
                <a:t>UGP </a:t>
              </a:r>
            </a:p>
            <a:p>
              <a:pPr algn="ctr">
                <a:spcBef>
                  <a:spcPct val="50000"/>
                </a:spcBef>
              </a:pPr>
              <a:r>
                <a:rPr lang="pt-PT" sz="1400"/>
                <a:t>Min. …</a:t>
              </a:r>
            </a:p>
          </p:txBody>
        </p:sp>
        <p:sp>
          <p:nvSpPr>
            <p:cNvPr id="16402" name="Line 30"/>
            <p:cNvSpPr>
              <a:spLocks noChangeShapeType="1"/>
            </p:cNvSpPr>
            <p:nvPr/>
          </p:nvSpPr>
          <p:spPr bwMode="auto">
            <a:xfrm>
              <a:off x="1633" y="2273"/>
              <a:ext cx="0" cy="273"/>
            </a:xfrm>
            <a:prstGeom prst="line">
              <a:avLst/>
            </a:prstGeom>
            <a:noFill/>
            <a:ln w="12700" cap="sq">
              <a:solidFill>
                <a:schemeClr val="accent2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pt-PT"/>
            </a:p>
          </p:txBody>
        </p:sp>
        <p:sp>
          <p:nvSpPr>
            <p:cNvPr id="16403" name="Line 31"/>
            <p:cNvSpPr>
              <a:spLocks noChangeShapeType="1"/>
            </p:cNvSpPr>
            <p:nvPr/>
          </p:nvSpPr>
          <p:spPr bwMode="auto">
            <a:xfrm>
              <a:off x="2517" y="2273"/>
              <a:ext cx="0" cy="273"/>
            </a:xfrm>
            <a:prstGeom prst="line">
              <a:avLst/>
            </a:prstGeom>
            <a:noFill/>
            <a:ln w="12700" cap="sq">
              <a:solidFill>
                <a:schemeClr val="accent2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pt-PT"/>
            </a:p>
          </p:txBody>
        </p:sp>
        <p:sp>
          <p:nvSpPr>
            <p:cNvPr id="16404" name="Line 32"/>
            <p:cNvSpPr>
              <a:spLocks noChangeShapeType="1"/>
            </p:cNvSpPr>
            <p:nvPr/>
          </p:nvSpPr>
          <p:spPr bwMode="auto">
            <a:xfrm>
              <a:off x="3334" y="2273"/>
              <a:ext cx="0" cy="273"/>
            </a:xfrm>
            <a:prstGeom prst="line">
              <a:avLst/>
            </a:prstGeom>
            <a:noFill/>
            <a:ln w="12700" cap="sq">
              <a:solidFill>
                <a:schemeClr val="accent2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pt-PT"/>
            </a:p>
          </p:txBody>
        </p:sp>
        <p:sp>
          <p:nvSpPr>
            <p:cNvPr id="16405" name="Line 33"/>
            <p:cNvSpPr>
              <a:spLocks noChangeShapeType="1"/>
            </p:cNvSpPr>
            <p:nvPr/>
          </p:nvSpPr>
          <p:spPr bwMode="auto">
            <a:xfrm>
              <a:off x="4354" y="2273"/>
              <a:ext cx="0" cy="273"/>
            </a:xfrm>
            <a:prstGeom prst="line">
              <a:avLst/>
            </a:prstGeom>
            <a:noFill/>
            <a:ln w="12700" cap="sq">
              <a:solidFill>
                <a:schemeClr val="accent2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pt-PT"/>
            </a:p>
          </p:txBody>
        </p:sp>
      </p:grpSp>
      <p:sp>
        <p:nvSpPr>
          <p:cNvPr id="16392" name="Text Box 35"/>
          <p:cNvSpPr txBox="1">
            <a:spLocks noChangeArrowheads="1"/>
          </p:cNvSpPr>
          <p:nvPr/>
        </p:nvSpPr>
        <p:spPr bwMode="auto">
          <a:xfrm>
            <a:off x="2124075" y="3213100"/>
            <a:ext cx="2232025" cy="82232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t-PT" sz="1200"/>
              <a:t>Divulga anualmente até Final de Fevereiro um Relatório Anual, incluindo a análise do grau de cumprimento do PGPI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Marcador de Posição da Data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pt-PT" dirty="0" smtClean="0"/>
              <a:t>31-08-2009</a:t>
            </a:r>
            <a:endParaRPr lang="en-US" dirty="0" smtClean="0"/>
          </a:p>
        </p:txBody>
      </p:sp>
      <p:sp>
        <p:nvSpPr>
          <p:cNvPr id="7171" name="Marcador de Posição do Rodapé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Direcção Geral do Tesouro e Finanças</a:t>
            </a:r>
          </a:p>
        </p:txBody>
      </p:sp>
      <p:sp>
        <p:nvSpPr>
          <p:cNvPr id="7172" name="Marcador de Posição do Número do Diapositivo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47B210B6-9E76-4490-BC07-C8DB0D193C81}" type="slidenum">
              <a:rPr lang="en-US" smtClean="0"/>
              <a:pPr/>
              <a:t>2</a:t>
            </a:fld>
            <a:endParaRPr lang="en-US" smtClean="0"/>
          </a:p>
        </p:txBody>
      </p:sp>
      <p:sp>
        <p:nvSpPr>
          <p:cNvPr id="7173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PT" smtClean="0"/>
              <a:t>Eixos de actuação do</a:t>
            </a:r>
            <a:r>
              <a:rPr lang="en-US" smtClean="0"/>
              <a:t> PGPI</a:t>
            </a:r>
          </a:p>
        </p:txBody>
      </p:sp>
      <p:sp>
        <p:nvSpPr>
          <p:cNvPr id="7174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1652588" y="1736725"/>
            <a:ext cx="7491412" cy="446405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pt-PT" sz="1800" dirty="0" smtClean="0"/>
              <a:t>Inventariação: 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pt-PT" sz="1400" dirty="0" smtClean="0"/>
              <a:t>Universo estimado de imóveis: 9.500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pt-PT" sz="1400" dirty="0" smtClean="0"/>
              <a:t>Objectivo 2009 (30%): 2.850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pt-PT" sz="1400" dirty="0" smtClean="0"/>
              <a:t>Execução (40,3%): 3.829</a:t>
            </a:r>
          </a:p>
          <a:p>
            <a:pPr eaLnBrk="1" hangingPunct="1">
              <a:lnSpc>
                <a:spcPct val="80000"/>
              </a:lnSpc>
            </a:pPr>
            <a:r>
              <a:rPr lang="pt-PT" sz="1800" dirty="0" smtClean="0"/>
              <a:t>Regime de utilização</a:t>
            </a:r>
          </a:p>
          <a:p>
            <a:pPr eaLnBrk="1" hangingPunct="1">
              <a:lnSpc>
                <a:spcPct val="80000"/>
              </a:lnSpc>
              <a:buNone/>
            </a:pPr>
            <a:r>
              <a:rPr lang="pt-PT" sz="1400" dirty="0" smtClean="0"/>
              <a:t>Universo de imóveis a intervir: 2.809</a:t>
            </a:r>
          </a:p>
          <a:p>
            <a:pPr eaLnBrk="1" hangingPunct="1">
              <a:lnSpc>
                <a:spcPct val="80000"/>
              </a:lnSpc>
              <a:buNone/>
            </a:pPr>
            <a:r>
              <a:rPr lang="pt-PT" sz="1400" dirty="0" smtClean="0"/>
              <a:t>Objectivo 2009 (30%): 842</a:t>
            </a:r>
          </a:p>
          <a:p>
            <a:pPr eaLnBrk="1" hangingPunct="1">
              <a:lnSpc>
                <a:spcPct val="80000"/>
              </a:lnSpc>
              <a:buNone/>
            </a:pPr>
            <a:r>
              <a:rPr lang="pt-PT" sz="1400" dirty="0" smtClean="0"/>
              <a:t>Execução (29,7%): 835</a:t>
            </a:r>
          </a:p>
          <a:p>
            <a:pPr eaLnBrk="1" hangingPunct="1">
              <a:lnSpc>
                <a:spcPct val="80000"/>
              </a:lnSpc>
            </a:pPr>
            <a:r>
              <a:rPr lang="pt-PT" sz="1800" dirty="0" smtClean="0"/>
              <a:t>Regularização jurídica dos imóveis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pt-PT" sz="1400" dirty="0" smtClean="0"/>
              <a:t>Universo de imóveis a intervir: 2.658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pt-PT" sz="1400" dirty="0" smtClean="0"/>
              <a:t>Objectivo 2009 (30%): 797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pt-PT" sz="1400" dirty="0" smtClean="0"/>
              <a:t>Execução (39,5%): 1.051</a:t>
            </a:r>
          </a:p>
          <a:p>
            <a:pPr eaLnBrk="1" hangingPunct="1">
              <a:lnSpc>
                <a:spcPct val="80000"/>
              </a:lnSpc>
            </a:pPr>
            <a:r>
              <a:rPr lang="pt-PT" sz="1800" dirty="0" smtClean="0"/>
              <a:t>Programa de ocupação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pt-PT" sz="1400" dirty="0" smtClean="0"/>
              <a:t>9 Ministérios procederam à elaboração dos respectivos planos sectoriais</a:t>
            </a:r>
          </a:p>
          <a:p>
            <a:pPr eaLnBrk="1" hangingPunct="1">
              <a:lnSpc>
                <a:spcPct val="80000"/>
              </a:lnSpc>
            </a:pPr>
            <a:r>
              <a:rPr lang="pt-PT" sz="1800" dirty="0" smtClean="0"/>
              <a:t>Programa de Conservação e Reabilitação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pt-PT" sz="1400" dirty="0" smtClean="0"/>
              <a:t>9 Ministérios procederam à elaboração dos respectivos planos sectoriais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endParaRPr lang="pt-PT" sz="1800" dirty="0" smtClean="0"/>
          </a:p>
        </p:txBody>
      </p:sp>
      <p:sp>
        <p:nvSpPr>
          <p:cNvPr id="7175" name="Text Box 8"/>
          <p:cNvSpPr txBox="1">
            <a:spLocks noChangeArrowheads="1"/>
          </p:cNvSpPr>
          <p:nvPr/>
        </p:nvSpPr>
        <p:spPr bwMode="auto">
          <a:xfrm>
            <a:off x="1871663" y="1233488"/>
            <a:ext cx="5329237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pt-PT" i="1"/>
              <a:t>Sumário Executivo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" name="Marcador de Posição da Data 6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pt-PT" dirty="0" smtClean="0"/>
              <a:t>31-08-2009</a:t>
            </a:r>
            <a:endParaRPr lang="en-US" dirty="0" smtClean="0"/>
          </a:p>
        </p:txBody>
      </p:sp>
      <p:sp>
        <p:nvSpPr>
          <p:cNvPr id="1049" name="Marcador de Posição do Rodapé 7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Direcção Geral do Tesouro e Finanças</a:t>
            </a:r>
          </a:p>
        </p:txBody>
      </p:sp>
      <p:sp>
        <p:nvSpPr>
          <p:cNvPr id="1050" name="Marcador de Posição do Número do Diapositivo 8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0388E7B3-AF4A-4984-9E45-D337E245C5A8}" type="slidenum">
              <a:rPr lang="en-US" smtClean="0"/>
              <a:pPr/>
              <a:t>3</a:t>
            </a:fld>
            <a:endParaRPr lang="en-US" smtClean="0"/>
          </a:p>
        </p:txBody>
      </p:sp>
      <p:sp>
        <p:nvSpPr>
          <p:cNvPr id="1051" name="Rectangle 2"/>
          <p:cNvSpPr>
            <a:spLocks noGrp="1" noChangeArrowheads="1"/>
          </p:cNvSpPr>
          <p:nvPr>
            <p:ph type="title" sz="quarter"/>
          </p:nvPr>
        </p:nvSpPr>
        <p:spPr/>
        <p:txBody>
          <a:bodyPr/>
          <a:lstStyle/>
          <a:p>
            <a:pPr eaLnBrk="1" hangingPunct="1"/>
            <a:r>
              <a:rPr lang="pt-PT" smtClean="0"/>
              <a:t>Inventariação - Objectivos</a:t>
            </a:r>
          </a:p>
        </p:txBody>
      </p:sp>
      <p:graphicFrame>
        <p:nvGraphicFramePr>
          <p:cNvPr id="1026" name="Diagram 9"/>
          <p:cNvGraphicFramePr>
            <a:graphicFrameLocks/>
          </p:cNvGraphicFramePr>
          <p:nvPr>
            <p:ph sz="quarter" idx="1"/>
          </p:nvPr>
        </p:nvGraphicFramePr>
        <p:xfrm>
          <a:off x="1584325" y="1520825"/>
          <a:ext cx="3527425" cy="2420938"/>
        </p:xfrm>
        <a:graphic>
          <a:graphicData uri="http://schemas.openxmlformats.org/drawingml/2006/compatibility">
            <com:legacyDrawing xmlns:com="http://schemas.openxmlformats.org/drawingml/2006/compatibility" spid="_x0000_s1026"/>
          </a:graphicData>
        </a:graphic>
      </p:graphicFrame>
      <p:sp>
        <p:nvSpPr>
          <p:cNvPr id="1052" name="Text Box 18"/>
          <p:cNvSpPr txBox="1">
            <a:spLocks noChangeArrowheads="1"/>
          </p:cNvSpPr>
          <p:nvPr/>
        </p:nvSpPr>
        <p:spPr bwMode="auto">
          <a:xfrm>
            <a:off x="1368425" y="1916113"/>
            <a:ext cx="650875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pt-PT"/>
          </a:p>
        </p:txBody>
      </p:sp>
      <p:sp>
        <p:nvSpPr>
          <p:cNvPr id="1053" name="AutoShape 24"/>
          <p:cNvSpPr>
            <a:spLocks noChangeArrowheads="1"/>
          </p:cNvSpPr>
          <p:nvPr/>
        </p:nvSpPr>
        <p:spPr bwMode="auto">
          <a:xfrm>
            <a:off x="3527425" y="1665288"/>
            <a:ext cx="1692275" cy="1116012"/>
          </a:xfrm>
          <a:prstGeom prst="flowChartDocument">
            <a:avLst/>
          </a:prstGeom>
          <a:solidFill>
            <a:schemeClr val="accent1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r>
              <a:rPr lang="pt-PT" sz="1000"/>
              <a:t>Forças de Segurança</a:t>
            </a:r>
          </a:p>
          <a:p>
            <a:r>
              <a:rPr lang="pt-PT" sz="1000"/>
              <a:t>Estabelecimentos de Saúde</a:t>
            </a:r>
          </a:p>
          <a:p>
            <a:r>
              <a:rPr lang="pt-PT" sz="1000"/>
              <a:t>Escolas Ensino Secundário e </a:t>
            </a:r>
          </a:p>
          <a:p>
            <a:r>
              <a:rPr lang="pt-PT" sz="1000"/>
              <a:t>Ensino Superior</a:t>
            </a:r>
          </a:p>
          <a:p>
            <a:endParaRPr lang="pt-PT" sz="1000"/>
          </a:p>
        </p:txBody>
      </p:sp>
      <p:sp>
        <p:nvSpPr>
          <p:cNvPr id="1054" name="Text Box 27"/>
          <p:cNvSpPr txBox="1">
            <a:spLocks noChangeArrowheads="1"/>
          </p:cNvSpPr>
          <p:nvPr/>
        </p:nvSpPr>
        <p:spPr bwMode="auto">
          <a:xfrm>
            <a:off x="2087563" y="1376363"/>
            <a:ext cx="649287" cy="2286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pt-PT" sz="900"/>
              <a:t>2009</a:t>
            </a:r>
          </a:p>
        </p:txBody>
      </p:sp>
      <p:sp>
        <p:nvSpPr>
          <p:cNvPr id="1055" name="Text Box 28"/>
          <p:cNvSpPr txBox="1">
            <a:spLocks noChangeArrowheads="1"/>
          </p:cNvSpPr>
          <p:nvPr/>
        </p:nvSpPr>
        <p:spPr bwMode="auto">
          <a:xfrm>
            <a:off x="3959225" y="1341438"/>
            <a:ext cx="649288" cy="227012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pt-PT" sz="900"/>
              <a:t>2010</a:t>
            </a:r>
          </a:p>
        </p:txBody>
      </p:sp>
      <p:graphicFrame>
        <p:nvGraphicFramePr>
          <p:cNvPr id="1031" name="Diagram 31"/>
          <p:cNvGraphicFramePr>
            <a:graphicFrameLocks/>
          </p:cNvGraphicFramePr>
          <p:nvPr>
            <p:ph sz="quarter" idx="3"/>
          </p:nvPr>
        </p:nvGraphicFramePr>
        <p:xfrm>
          <a:off x="1547813" y="3968750"/>
          <a:ext cx="3636962" cy="2232025"/>
        </p:xfrm>
        <a:graphic>
          <a:graphicData uri="http://schemas.openxmlformats.org/drawingml/2006/compatibility">
            <com:legacyDrawing xmlns:com="http://schemas.openxmlformats.org/drawingml/2006/compatibility" spid="_x0000_s1031"/>
          </a:graphicData>
        </a:graphic>
      </p:graphicFrame>
      <p:sp>
        <p:nvSpPr>
          <p:cNvPr id="1056" name="Line 44"/>
          <p:cNvSpPr>
            <a:spLocks noChangeShapeType="1"/>
          </p:cNvSpPr>
          <p:nvPr/>
        </p:nvSpPr>
        <p:spPr bwMode="auto">
          <a:xfrm flipH="1" flipV="1">
            <a:off x="4284663" y="4221163"/>
            <a:ext cx="682625" cy="1403350"/>
          </a:xfrm>
          <a:prstGeom prst="line">
            <a:avLst/>
          </a:prstGeom>
          <a:noFill/>
          <a:ln w="38100" cap="sq">
            <a:solidFill>
              <a:schemeClr val="tx1"/>
            </a:solidFill>
            <a:round/>
            <a:headEnd type="none" w="sm" len="sm"/>
            <a:tailEnd type="triangle" w="sm" len="sm"/>
          </a:ln>
        </p:spPr>
        <p:txBody>
          <a:bodyPr/>
          <a:lstStyle/>
          <a:p>
            <a:endParaRPr lang="pt-PT"/>
          </a:p>
        </p:txBody>
      </p:sp>
      <p:graphicFrame>
        <p:nvGraphicFramePr>
          <p:cNvPr id="1041" name="Organization Chart 46"/>
          <p:cNvGraphicFramePr>
            <a:graphicFrameLocks/>
          </p:cNvGraphicFramePr>
          <p:nvPr>
            <p:ph sz="quarter" idx="2"/>
          </p:nvPr>
        </p:nvGraphicFramePr>
        <p:xfrm>
          <a:off x="5219700" y="3789363"/>
          <a:ext cx="3636963" cy="1474787"/>
        </p:xfrm>
        <a:graphic>
          <a:graphicData uri="http://schemas.openxmlformats.org/drawingml/2006/compatibility">
            <com:legacyDrawing xmlns:com="http://schemas.openxmlformats.org/drawingml/2006/compatibility" spid="_x0000_s1041"/>
          </a:graphicData>
        </a:graphic>
      </p:graphicFrame>
      <p:sp>
        <p:nvSpPr>
          <p:cNvPr id="1057" name="Text Box 54"/>
          <p:cNvSpPr txBox="1">
            <a:spLocks noChangeArrowheads="1"/>
          </p:cNvSpPr>
          <p:nvPr/>
        </p:nvSpPr>
        <p:spPr bwMode="auto">
          <a:xfrm>
            <a:off x="5580063" y="5408613"/>
            <a:ext cx="3132137" cy="639762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pt-PT" sz="1200"/>
              <a:t>Designadamente os destinados à promoção de habitações e equipamentos de interesse social e à regularização de dívidas</a:t>
            </a:r>
          </a:p>
        </p:txBody>
      </p:sp>
      <p:pic>
        <p:nvPicPr>
          <p:cNvPr id="1058" name="Picture 8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76938" y="1376363"/>
            <a:ext cx="2411412" cy="2176462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Marcador de Posição da Data 6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pt-PT" dirty="0" smtClean="0"/>
              <a:t>31-08-2009</a:t>
            </a:r>
            <a:endParaRPr lang="en-US" dirty="0" smtClean="0"/>
          </a:p>
        </p:txBody>
      </p:sp>
      <p:sp>
        <p:nvSpPr>
          <p:cNvPr id="8195" name="Marcador de Posição do Rodapé 7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Direcção Geral do Tesouro e Finanças</a:t>
            </a:r>
          </a:p>
        </p:txBody>
      </p:sp>
      <p:sp>
        <p:nvSpPr>
          <p:cNvPr id="8196" name="Marcador de Posição do Número do Diapositivo 8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6E81BB8A-37FC-4922-BCEA-347171E4EF99}" type="slidenum">
              <a:rPr lang="en-US" smtClean="0"/>
              <a:pPr/>
              <a:t>4</a:t>
            </a:fld>
            <a:endParaRPr lang="en-US" smtClean="0"/>
          </a:p>
        </p:txBody>
      </p:sp>
      <p:sp>
        <p:nvSpPr>
          <p:cNvPr id="8197" name="Rectangle 2"/>
          <p:cNvSpPr>
            <a:spLocks noGrp="1" noChangeArrowheads="1"/>
          </p:cNvSpPr>
          <p:nvPr>
            <p:ph type="title" sz="quarter"/>
          </p:nvPr>
        </p:nvSpPr>
        <p:spPr/>
        <p:txBody>
          <a:bodyPr/>
          <a:lstStyle/>
          <a:p>
            <a:pPr eaLnBrk="1" hangingPunct="1"/>
            <a:r>
              <a:rPr lang="pt-PT" dirty="0" smtClean="0"/>
              <a:t>Inventariação - Execução</a:t>
            </a:r>
          </a:p>
        </p:txBody>
      </p:sp>
      <p:sp>
        <p:nvSpPr>
          <p:cNvPr id="8199" name="Text Box 126"/>
          <p:cNvSpPr txBox="1">
            <a:spLocks noChangeArrowheads="1"/>
          </p:cNvSpPr>
          <p:nvPr/>
        </p:nvSpPr>
        <p:spPr bwMode="auto">
          <a:xfrm>
            <a:off x="7164388" y="3246438"/>
            <a:ext cx="1728787" cy="3508653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t-PT" sz="1200" dirty="0"/>
              <a:t>A Taxa média de adesão ao SIIE, ronda os </a:t>
            </a:r>
            <a:r>
              <a:rPr lang="pt-PT" sz="1200" dirty="0" smtClean="0"/>
              <a:t>38%, </a:t>
            </a:r>
            <a:r>
              <a:rPr lang="pt-PT" sz="1200" dirty="0"/>
              <a:t>sendo de destacar :</a:t>
            </a:r>
          </a:p>
          <a:p>
            <a:pPr>
              <a:spcBef>
                <a:spcPct val="50000"/>
              </a:spcBef>
            </a:pPr>
            <a:r>
              <a:rPr lang="pt-PT" sz="1200" dirty="0"/>
              <a:t>O MADRP, em que todos os organismos já aderiram à plataforma, num total de 19;</a:t>
            </a:r>
          </a:p>
          <a:p>
            <a:pPr>
              <a:spcBef>
                <a:spcPct val="50000"/>
              </a:spcBef>
            </a:pPr>
            <a:r>
              <a:rPr lang="pt-PT" sz="1200" dirty="0"/>
              <a:t>O MAI, o MOPTC, o MFAP, </a:t>
            </a:r>
            <a:r>
              <a:rPr lang="pt-PT" sz="1200" dirty="0" smtClean="0"/>
              <a:t> o MTSS, o </a:t>
            </a:r>
            <a:r>
              <a:rPr lang="pt-PT" sz="1200" dirty="0"/>
              <a:t>MC e o MAOTDR com taxas de adesão superiores a 80%</a:t>
            </a:r>
          </a:p>
          <a:p>
            <a:pPr>
              <a:spcBef>
                <a:spcPct val="50000"/>
              </a:spcBef>
            </a:pPr>
            <a:r>
              <a:rPr lang="pt-PT" sz="1200" dirty="0"/>
              <a:t>O MJ e o MDN, com taxas de adesão próximas de zero, e ainda sem qualquer imóvel registado</a:t>
            </a:r>
          </a:p>
        </p:txBody>
      </p:sp>
      <p:graphicFrame>
        <p:nvGraphicFramePr>
          <p:cNvPr id="10" name="Tabela 9"/>
          <p:cNvGraphicFramePr>
            <a:graphicFrameLocks noGrp="1"/>
          </p:cNvGraphicFramePr>
          <p:nvPr/>
        </p:nvGraphicFramePr>
        <p:xfrm>
          <a:off x="1797050" y="1165225"/>
          <a:ext cx="5905500" cy="1981200"/>
        </p:xfrm>
        <a:graphic>
          <a:graphicData uri="http://schemas.openxmlformats.org/drawingml/2006/table">
            <a:tbl>
              <a:tblPr/>
              <a:tblGrid>
                <a:gridCol w="4810125"/>
                <a:gridCol w="1095375"/>
              </a:tblGrid>
              <a:tr h="314325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Objectivos/acções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Grau de Execução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9575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Disponibilização de sistema electrónico para reporte desmaterializado da informação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hiller" pitchFamily="82" charset="0"/>
                        </a:rPr>
                        <a:t>V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Âmbito de Cobertura: 2009: 30%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40%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8125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Imóveis afectos a Órgãos de Soberania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14%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8125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Instalações diplomáticas ou consulares situadas fora de território nacional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0%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8125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Imóveis militares afectos à Defesa Nacional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0%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8125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Estabelecimentos prisionais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0%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1" name="Tabela 10"/>
          <p:cNvGraphicFramePr>
            <a:graphicFrameLocks noGrp="1"/>
          </p:cNvGraphicFramePr>
          <p:nvPr/>
        </p:nvGraphicFramePr>
        <p:xfrm>
          <a:off x="1687473" y="3429000"/>
          <a:ext cx="4965699" cy="2714625"/>
        </p:xfrm>
        <a:graphic>
          <a:graphicData uri="http://schemas.openxmlformats.org/drawingml/2006/table">
            <a:tbl>
              <a:tblPr/>
              <a:tblGrid>
                <a:gridCol w="1969157"/>
                <a:gridCol w="177573"/>
                <a:gridCol w="748343"/>
                <a:gridCol w="558086"/>
                <a:gridCol w="228308"/>
                <a:gridCol w="675411"/>
                <a:gridCol w="608821"/>
              </a:tblGrid>
              <a:tr h="142875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pt-PT" sz="800" b="0" i="0" u="none" strike="noStrike">
                          <a:latin typeface="Arial"/>
                        </a:rPr>
                        <a:t>Ministérios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pt-PT" sz="800" b="0" i="0" u="none" strike="noStrike"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pt-PT" sz="800" b="0" i="0" u="none" strike="noStrike">
                          <a:latin typeface="Arial"/>
                        </a:rPr>
                        <a:t>Imóveis Registados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pt-PT" sz="800" b="0" i="0" u="none" strike="noStrike">
                          <a:latin typeface="Arial"/>
                        </a:rPr>
                        <a:t>% do Universo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pt-PT" sz="800" b="0" i="0" u="none" strike="noStrike"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pt-PT" sz="800" b="0" i="0" u="none" strike="noStrike">
                          <a:latin typeface="Arial"/>
                        </a:rPr>
                        <a:t>Entidades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pt-PT" sz="800" b="0" i="0" u="none" strike="noStrike">
                          <a:latin typeface="Arial"/>
                        </a:rPr>
                        <a:t>% do Universo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2875"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endParaRPr lang="pt-PT" sz="800" b="0" i="0" u="none" strike="noStrike"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endParaRPr lang="pt-PT" sz="800" b="0" i="0" u="none" strike="noStrike"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</a:tr>
              <a:tr h="142875">
                <a:tc>
                  <a:txBody>
                    <a:bodyPr/>
                    <a:lstStyle/>
                    <a:p>
                      <a:pPr algn="l" fontAlgn="b"/>
                      <a:r>
                        <a:rPr lang="pt-PT" sz="800" b="0" i="0" u="none" strike="noStrike">
                          <a:latin typeface="Arial"/>
                        </a:rPr>
                        <a:t>Encargos Gerais do Estado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800" b="0" i="0" u="none" strike="noStrike">
                        <a:latin typeface="Arial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PT" sz="8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PT" sz="8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800" b="0" i="0" u="none" strike="noStrike">
                        <a:latin typeface="Arial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PT" sz="800" b="0" i="0" u="none" strike="noStrike"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PT" sz="800" b="0" i="0" u="none" strike="noStrike">
                          <a:latin typeface="Arial"/>
                        </a:rPr>
                        <a:t>7%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2875">
                <a:tc>
                  <a:txBody>
                    <a:bodyPr/>
                    <a:lstStyle/>
                    <a:p>
                      <a:pPr algn="l" fontAlgn="b"/>
                      <a:r>
                        <a:rPr lang="pt-PT" sz="800" b="0" i="0" u="none" strike="noStrike">
                          <a:latin typeface="Arial"/>
                        </a:rPr>
                        <a:t>Presidência do Conselho de Ministros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800" b="0" i="0" u="none" strike="noStrike">
                        <a:latin typeface="Arial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PT" sz="8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PT" sz="8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800" b="0" i="0" u="none" strike="noStrike">
                        <a:latin typeface="Arial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PT" sz="800" b="0" i="0" u="none" strike="noStrike">
                          <a:latin typeface="Arial"/>
                        </a:rPr>
                        <a:t>22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PT" sz="800" b="0" i="0" u="none" strike="noStrike">
                          <a:latin typeface="Arial"/>
                        </a:rPr>
                        <a:t>73%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2875">
                <a:tc>
                  <a:txBody>
                    <a:bodyPr/>
                    <a:lstStyle/>
                    <a:p>
                      <a:pPr algn="l" fontAlgn="b"/>
                      <a:r>
                        <a:rPr lang="pt-PT" sz="800" b="0" i="0" u="none" strike="noStrike">
                          <a:latin typeface="Arial"/>
                        </a:rPr>
                        <a:t>Administração Interna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800" b="0" i="0" u="none" strike="noStrike">
                        <a:latin typeface="Arial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PT" sz="8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PT" sz="8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800" b="0" i="0" u="none" strike="noStrike">
                        <a:latin typeface="Arial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PT" sz="800" b="0" i="0" u="none" strike="noStrike">
                          <a:latin typeface="Arial"/>
                        </a:rPr>
                        <a:t>29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PT" sz="800" b="0" i="0" u="none" strike="noStrike">
                          <a:latin typeface="Arial"/>
                        </a:rPr>
                        <a:t>88%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2875">
                <a:tc>
                  <a:txBody>
                    <a:bodyPr/>
                    <a:lstStyle/>
                    <a:p>
                      <a:pPr algn="l" fontAlgn="b"/>
                      <a:r>
                        <a:rPr lang="pt-PT" sz="800" b="0" i="0" u="none" strike="noStrike">
                          <a:latin typeface="Arial"/>
                        </a:rPr>
                        <a:t>Negócios Estrangeiros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800" b="0" i="0" u="none" strike="noStrike">
                        <a:latin typeface="Arial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PT" sz="8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PT" sz="8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800" b="0" i="0" u="none" strike="noStrike">
                        <a:latin typeface="Arial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PT" sz="800" b="0" i="0" u="none" strike="noStrike">
                          <a:latin typeface="Arial"/>
                        </a:rPr>
                        <a:t>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PT" sz="800" b="0" i="0" u="none" strike="noStrike">
                          <a:latin typeface="Arial"/>
                        </a:rPr>
                        <a:t>18%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2875">
                <a:tc>
                  <a:txBody>
                    <a:bodyPr/>
                    <a:lstStyle/>
                    <a:p>
                      <a:pPr algn="l" fontAlgn="b"/>
                      <a:r>
                        <a:rPr lang="pt-PT" sz="800" b="0" i="0" u="none" strike="noStrike">
                          <a:latin typeface="Arial"/>
                        </a:rPr>
                        <a:t>Finanças e Administração Pública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800" b="0" i="0" u="none" strike="noStrike">
                        <a:latin typeface="Arial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PT" sz="800" b="0" i="0" u="none" strike="noStrike">
                          <a:latin typeface="Arial"/>
                        </a:rPr>
                        <a:t>100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PT" sz="800" b="0" i="0" u="none" strike="noStrike">
                          <a:latin typeface="Arial"/>
                        </a:rPr>
                        <a:t>17%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800" b="0" i="0" u="none" strike="noStrike">
                        <a:latin typeface="Arial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PT" sz="800" b="0" i="0" u="none" strike="noStrike">
                          <a:latin typeface="Arial"/>
                        </a:rPr>
                        <a:t>20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PT" sz="800" b="0" i="0" u="none" strike="noStrike">
                          <a:latin typeface="Arial"/>
                        </a:rPr>
                        <a:t>91%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2875">
                <a:tc>
                  <a:txBody>
                    <a:bodyPr/>
                    <a:lstStyle/>
                    <a:p>
                      <a:pPr algn="l" fontAlgn="b"/>
                      <a:r>
                        <a:rPr lang="pt-PT" sz="800" b="0" i="0" u="none" strike="noStrike">
                          <a:latin typeface="Arial"/>
                        </a:rPr>
                        <a:t>Defesa Nacional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800" b="0" i="0" u="none" strike="noStrike">
                        <a:latin typeface="Arial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PT" sz="8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PT" sz="8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800" b="0" i="0" u="none" strike="noStrike">
                        <a:latin typeface="Arial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PT" sz="800" b="0" i="0" u="none" strike="noStrike"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PT" sz="800" b="0" i="0" u="none" strike="noStrike">
                          <a:latin typeface="Arial"/>
                        </a:rPr>
                        <a:t>5%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2875">
                <a:tc>
                  <a:txBody>
                    <a:bodyPr/>
                    <a:lstStyle/>
                    <a:p>
                      <a:pPr algn="l" fontAlgn="b"/>
                      <a:r>
                        <a:rPr lang="pt-PT" sz="800" b="0" i="0" u="none" strike="noStrike">
                          <a:latin typeface="Arial"/>
                        </a:rPr>
                        <a:t>Justiça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800" b="0" i="0" u="none" strike="noStrike">
                        <a:latin typeface="Arial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PT" sz="8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PT" sz="8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800" b="0" i="0" u="none" strike="noStrike">
                        <a:latin typeface="Arial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PT" sz="800" b="0" i="0" u="none" strike="noStrike"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PT" sz="800" b="0" i="0" u="none" strike="noStrike">
                          <a:latin typeface="Arial"/>
                        </a:rPr>
                        <a:t>0%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2875">
                <a:tc>
                  <a:txBody>
                    <a:bodyPr/>
                    <a:lstStyle/>
                    <a:p>
                      <a:pPr algn="l" fontAlgn="b"/>
                      <a:r>
                        <a:rPr lang="pt-PT" sz="800" b="0" i="0" u="none" strike="noStrike">
                          <a:latin typeface="Arial"/>
                        </a:rPr>
                        <a:t>Ambiente, Ord. Território e Des. Regional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800" b="0" i="0" u="none" strike="noStrike">
                        <a:latin typeface="Arial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PT" sz="800" b="0" i="0" u="none" strike="noStrike">
                          <a:latin typeface="Arial"/>
                        </a:rPr>
                        <a:t>55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PT" sz="800" b="0" i="0" u="none" strike="noStrike">
                          <a:latin typeface="Arial"/>
                        </a:rPr>
                        <a:t>33%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800" b="0" i="0" u="none" strike="noStrike">
                        <a:latin typeface="Arial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PT" sz="800" b="0" i="0" u="none" strike="noStrike">
                          <a:latin typeface="Arial"/>
                        </a:rPr>
                        <a:t>27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PT" sz="800" b="0" i="0" u="none" strike="noStrike">
                          <a:latin typeface="Arial"/>
                        </a:rPr>
                        <a:t>96%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2875">
                <a:tc>
                  <a:txBody>
                    <a:bodyPr/>
                    <a:lstStyle/>
                    <a:p>
                      <a:pPr algn="l" fontAlgn="b"/>
                      <a:r>
                        <a:rPr lang="pt-PT" sz="800" b="0" i="0" u="none" strike="noStrike">
                          <a:latin typeface="Arial"/>
                        </a:rPr>
                        <a:t>Economia e Inovação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800" b="0" i="0" u="none" strike="noStrike">
                        <a:latin typeface="Arial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PT" sz="800" b="0" i="0" u="none" strike="noStrike">
                          <a:latin typeface="Arial"/>
                        </a:rPr>
                        <a:t>126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PT" sz="800" b="0" i="0" u="none" strike="noStrike">
                          <a:latin typeface="Arial"/>
                        </a:rPr>
                        <a:t>100%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800" b="0" i="0" u="none" strike="noStrike">
                        <a:latin typeface="Arial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PT" sz="800" b="0" i="0" u="none" strike="noStrike">
                          <a:latin typeface="Arial"/>
                        </a:rPr>
                        <a:t>22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PT" sz="800" b="0" i="0" u="none" strike="noStrike">
                          <a:latin typeface="Arial"/>
                        </a:rPr>
                        <a:t>65%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2875">
                <a:tc>
                  <a:txBody>
                    <a:bodyPr/>
                    <a:lstStyle/>
                    <a:p>
                      <a:pPr algn="l" fontAlgn="b"/>
                      <a:r>
                        <a:rPr lang="pt-PT" sz="800" b="0" i="0" u="none" strike="noStrike">
                          <a:latin typeface="Arial"/>
                        </a:rPr>
                        <a:t>Agricultura, Des. Rural e Pescas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800" b="0" i="0" u="none" strike="noStrike">
                        <a:latin typeface="Arial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PT" sz="8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PT" sz="8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800" b="0" i="0" u="none" strike="noStrike">
                        <a:latin typeface="Arial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PT" sz="800" b="0" i="0" u="none" strike="noStrike">
                          <a:latin typeface="Arial"/>
                        </a:rPr>
                        <a:t>19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PT" sz="800" b="0" i="0" u="none" strike="noStrike">
                          <a:latin typeface="Arial"/>
                        </a:rPr>
                        <a:t>100%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2875">
                <a:tc>
                  <a:txBody>
                    <a:bodyPr/>
                    <a:lstStyle/>
                    <a:p>
                      <a:pPr algn="l" fontAlgn="b"/>
                      <a:r>
                        <a:rPr lang="pt-PT" sz="800" b="0" i="0" u="none" strike="noStrike">
                          <a:latin typeface="Arial"/>
                        </a:rPr>
                        <a:t>Obras Públicas, Transp. E Comunicações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800" b="0" i="0" u="none" strike="noStrike">
                        <a:latin typeface="Arial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PT" sz="800" b="0" i="0" u="none" strike="noStrike">
                          <a:latin typeface="Arial"/>
                        </a:rPr>
                        <a:t>143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PT" sz="800" b="0" i="0" u="none" strike="noStrike">
                          <a:latin typeface="Arial"/>
                        </a:rPr>
                        <a:t>30%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800" b="0" i="0" u="none" strike="noStrike">
                        <a:latin typeface="Arial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PT" sz="800" b="0" i="0" u="none" strike="noStrike">
                          <a:latin typeface="Arial"/>
                        </a:rPr>
                        <a:t>17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PT" sz="800" b="0" i="0" u="none" strike="noStrike">
                          <a:latin typeface="Arial"/>
                        </a:rPr>
                        <a:t>85%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2875">
                <a:tc>
                  <a:txBody>
                    <a:bodyPr/>
                    <a:lstStyle/>
                    <a:p>
                      <a:pPr algn="l" fontAlgn="b"/>
                      <a:r>
                        <a:rPr lang="pt-PT" sz="800" b="0" i="0" u="none" strike="noStrike">
                          <a:latin typeface="Arial"/>
                        </a:rPr>
                        <a:t>Trabalho e Seg. Social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800" b="0" i="0" u="none" strike="noStrike">
                        <a:latin typeface="Arial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PT" sz="800" b="0" i="0" u="none" strike="noStrike">
                          <a:latin typeface="Arial"/>
                        </a:rPr>
                        <a:t>381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PT" sz="800" b="0" i="0" u="none" strike="noStrike">
                          <a:latin typeface="Arial"/>
                        </a:rPr>
                        <a:t>53%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800" b="0" i="0" u="none" strike="noStrike">
                        <a:latin typeface="Arial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PT" sz="800" b="0" i="0" u="none" strike="noStrike">
                          <a:latin typeface="Arial"/>
                        </a:rPr>
                        <a:t>16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PT" sz="800" b="0" i="0" u="none" strike="noStrike">
                          <a:latin typeface="Arial"/>
                        </a:rPr>
                        <a:t>89%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2875">
                <a:tc>
                  <a:txBody>
                    <a:bodyPr/>
                    <a:lstStyle/>
                    <a:p>
                      <a:pPr algn="l" fontAlgn="b"/>
                      <a:r>
                        <a:rPr lang="pt-PT" sz="800" b="0" i="0" u="none" strike="noStrike">
                          <a:latin typeface="Arial"/>
                        </a:rPr>
                        <a:t>Saúde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800" b="0" i="0" u="none" strike="noStrike">
                        <a:latin typeface="Arial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PT" sz="800" b="0" i="0" u="none" strike="noStrike">
                          <a:latin typeface="Arial"/>
                        </a:rPr>
                        <a:t>147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PT" sz="800" b="0" i="0" u="none" strike="noStrike">
                          <a:latin typeface="Arial"/>
                        </a:rPr>
                        <a:t>7%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800" b="0" i="0" u="none" strike="noStrike">
                        <a:latin typeface="Arial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PT" sz="800" b="0" i="0" u="none" strike="noStrike">
                          <a:latin typeface="Arial"/>
                        </a:rPr>
                        <a:t>37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PT" sz="800" b="0" i="0" u="none" strike="noStrike">
                          <a:latin typeface="Arial"/>
                        </a:rPr>
                        <a:t>74%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2875">
                <a:tc>
                  <a:txBody>
                    <a:bodyPr/>
                    <a:lstStyle/>
                    <a:p>
                      <a:pPr algn="l" fontAlgn="b"/>
                      <a:r>
                        <a:rPr lang="pt-PT" sz="800" b="0" i="0" u="none" strike="noStrike">
                          <a:latin typeface="Arial"/>
                        </a:rPr>
                        <a:t>Educação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800" b="0" i="0" u="none" strike="noStrike">
                        <a:latin typeface="Arial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PT" sz="8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PT" sz="8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800" b="0" i="0" u="none" strike="noStrike">
                        <a:latin typeface="Arial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PT" sz="800" b="0" i="0" u="none" strike="noStrike">
                          <a:latin typeface="Arial"/>
                        </a:rPr>
                        <a:t>18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PT" sz="800" b="0" i="0" u="none" strike="noStrike">
                          <a:latin typeface="Arial"/>
                        </a:rPr>
                        <a:t>42%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2875">
                <a:tc>
                  <a:txBody>
                    <a:bodyPr/>
                    <a:lstStyle/>
                    <a:p>
                      <a:pPr algn="l" fontAlgn="b"/>
                      <a:r>
                        <a:rPr lang="pt-PT" sz="800" b="0" i="0" u="none" strike="noStrike">
                          <a:latin typeface="Arial"/>
                        </a:rPr>
                        <a:t>Ciência, Tecn. E Ensino Superior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800" b="0" i="0" u="none" strike="noStrike">
                        <a:latin typeface="Arial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PT" sz="800" b="0" i="0" u="none" strike="noStrike">
                          <a:latin typeface="Arial"/>
                        </a:rPr>
                        <a:t>100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PT" sz="800" b="0" i="0" u="none" strike="noStrike">
                          <a:latin typeface="Arial"/>
                        </a:rPr>
                        <a:t>15%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800" b="0" i="0" u="none" strike="noStrike">
                        <a:latin typeface="Arial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PT" sz="800" b="0" i="0" u="none" strike="noStrike">
                          <a:latin typeface="Arial"/>
                        </a:rPr>
                        <a:t>50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PT" sz="800" b="0" i="0" u="none" strike="noStrike">
                          <a:latin typeface="Arial"/>
                        </a:rPr>
                        <a:t>28%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2875">
                <a:tc>
                  <a:txBody>
                    <a:bodyPr/>
                    <a:lstStyle/>
                    <a:p>
                      <a:pPr algn="l" fontAlgn="b"/>
                      <a:r>
                        <a:rPr lang="pt-PT" sz="800" b="0" i="0" u="none" strike="noStrike">
                          <a:latin typeface="Arial"/>
                        </a:rPr>
                        <a:t>Cultura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800" b="0" i="0" u="none" strike="noStrike">
                        <a:latin typeface="Arial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PT" sz="800" b="0" i="0" u="none" strike="noStrike">
                          <a:latin typeface="Arial"/>
                        </a:rPr>
                        <a:t>133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PT" sz="800" b="0" i="0" u="none" strike="noStrike">
                          <a:latin typeface="Arial"/>
                        </a:rPr>
                        <a:t>51%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800" b="0" i="0" u="none" strike="noStrike">
                        <a:latin typeface="Arial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PT" sz="800" b="0" i="0" u="none" strike="noStrike">
                          <a:latin typeface="Arial"/>
                        </a:rPr>
                        <a:t>40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PT" sz="800" b="0" i="0" u="none" strike="noStrike">
                          <a:latin typeface="Arial"/>
                        </a:rPr>
                        <a:t>90%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2875">
                <a:tc>
                  <a:txBody>
                    <a:bodyPr/>
                    <a:lstStyle/>
                    <a:p>
                      <a:pPr algn="l" fontAlgn="b"/>
                      <a:r>
                        <a:rPr lang="pt-PT" sz="800" b="0" i="0" u="none" strike="noStrike">
                          <a:latin typeface="Arial"/>
                        </a:rPr>
                        <a:t>Total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800" b="0" i="0" u="none" strike="noStrike">
                        <a:latin typeface="Arial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PT" sz="800" b="0" i="0" u="none" strike="noStrike">
                          <a:latin typeface="Arial"/>
                        </a:rPr>
                        <a:t>1185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PT" sz="800" b="0" i="0" u="none" strike="noStrike">
                          <a:latin typeface="Arial"/>
                        </a:rPr>
                        <a:t>12%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PT" sz="800" b="0" i="0" u="none" strike="noStrike">
                        <a:latin typeface="Arial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PT" sz="800" b="0" i="0" u="none" strike="noStrike">
                          <a:latin typeface="Arial"/>
                        </a:rPr>
                        <a:t>322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PT" sz="800" b="0" i="0" u="none" strike="noStrike" dirty="0">
                          <a:latin typeface="Arial"/>
                        </a:rPr>
                        <a:t>38%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Marcador de Posição da Data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pt-PT" dirty="0" smtClean="0"/>
              <a:t>31-08-2009</a:t>
            </a:r>
            <a:endParaRPr lang="en-US" dirty="0" smtClean="0"/>
          </a:p>
        </p:txBody>
      </p:sp>
      <p:sp>
        <p:nvSpPr>
          <p:cNvPr id="9219" name="Marcador de Posição do Rodapé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Direcção Geral do Tesouro e Finanças</a:t>
            </a:r>
          </a:p>
        </p:txBody>
      </p:sp>
      <p:sp>
        <p:nvSpPr>
          <p:cNvPr id="9220" name="Marcador de Posição do Número do Diapositivo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48B6E90F-1302-4EB7-8A75-8B46B2C503FD}" type="slidenum">
              <a:rPr lang="en-US" smtClean="0"/>
              <a:pPr/>
              <a:t>5</a:t>
            </a:fld>
            <a:endParaRPr lang="en-US" smtClean="0"/>
          </a:p>
        </p:txBody>
      </p:sp>
      <p:sp>
        <p:nvSpPr>
          <p:cNvPr id="922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PT" sz="4000" smtClean="0"/>
              <a:t>Regime de Utilização - Objectivos</a:t>
            </a:r>
          </a:p>
        </p:txBody>
      </p:sp>
      <p:sp>
        <p:nvSpPr>
          <p:cNvPr id="9222" name="Text Box 3"/>
          <p:cNvSpPr txBox="1">
            <a:spLocks noChangeArrowheads="1"/>
          </p:cNvSpPr>
          <p:nvPr/>
        </p:nvSpPr>
        <p:spPr bwMode="auto">
          <a:xfrm>
            <a:off x="1368425" y="1916113"/>
            <a:ext cx="650875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pt-PT"/>
          </a:p>
        </p:txBody>
      </p:sp>
      <p:sp>
        <p:nvSpPr>
          <p:cNvPr id="9223" name="Text Box 14"/>
          <p:cNvSpPr txBox="1">
            <a:spLocks noChangeArrowheads="1"/>
          </p:cNvSpPr>
          <p:nvPr/>
        </p:nvSpPr>
        <p:spPr bwMode="auto">
          <a:xfrm>
            <a:off x="2376488" y="1449388"/>
            <a:ext cx="5327650" cy="8255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pt-PT" sz="1600"/>
              <a:t>Introdução do princípio  da onerosidade do uso, que se traduz na sujeição a contrapartida pelo espaço ocupado pelos serviços e organismos públicos.</a:t>
            </a:r>
          </a:p>
        </p:txBody>
      </p:sp>
      <p:sp>
        <p:nvSpPr>
          <p:cNvPr id="9224" name="AutoShape 18"/>
          <p:cNvSpPr>
            <a:spLocks noChangeArrowheads="1"/>
          </p:cNvSpPr>
          <p:nvPr/>
        </p:nvSpPr>
        <p:spPr bwMode="auto">
          <a:xfrm>
            <a:off x="4032250" y="2312988"/>
            <a:ext cx="1800225" cy="611187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vert="eaVert" wrap="none" anchor="ctr"/>
          <a:lstStyle/>
          <a:p>
            <a:endParaRPr lang="pt-PT"/>
          </a:p>
        </p:txBody>
      </p:sp>
      <p:sp>
        <p:nvSpPr>
          <p:cNvPr id="9225" name="Text Box 20"/>
          <p:cNvSpPr txBox="1">
            <a:spLocks noChangeArrowheads="1"/>
          </p:cNvSpPr>
          <p:nvPr/>
        </p:nvSpPr>
        <p:spPr bwMode="auto">
          <a:xfrm>
            <a:off x="2195513" y="2960688"/>
            <a:ext cx="5795962" cy="106997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t-PT" sz="1600"/>
              <a:t>Obtenção de rácios de ocupação mais eficientes (de acordo com as conclusões do RIAP: 21% do pessoal em 11% da área, nos imóveis arrendados, contra, 53% do pessoal em 61% da área, nos imóveis próprios)</a:t>
            </a:r>
          </a:p>
        </p:txBody>
      </p:sp>
      <p:sp>
        <p:nvSpPr>
          <p:cNvPr id="9226" name="AutoShape 21"/>
          <p:cNvSpPr>
            <a:spLocks noChangeArrowheads="1"/>
          </p:cNvSpPr>
          <p:nvPr/>
        </p:nvSpPr>
        <p:spPr bwMode="auto">
          <a:xfrm>
            <a:off x="4032250" y="3824288"/>
            <a:ext cx="1800225" cy="611187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vert="eaVert" wrap="none" anchor="ctr"/>
          <a:lstStyle/>
          <a:p>
            <a:endParaRPr lang="pt-PT"/>
          </a:p>
        </p:txBody>
      </p:sp>
      <p:sp>
        <p:nvSpPr>
          <p:cNvPr id="9227" name="Text Box 22"/>
          <p:cNvSpPr txBox="1">
            <a:spLocks noChangeArrowheads="1"/>
          </p:cNvSpPr>
          <p:nvPr/>
        </p:nvSpPr>
        <p:spPr bwMode="auto">
          <a:xfrm>
            <a:off x="2159000" y="4616450"/>
            <a:ext cx="5834063" cy="33655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t-PT" sz="1600"/>
              <a:t>Libertação de Imóveis/ maior mobilidade dos serviços e organismos</a:t>
            </a:r>
          </a:p>
        </p:txBody>
      </p:sp>
      <p:sp>
        <p:nvSpPr>
          <p:cNvPr id="9228" name="Oval 23"/>
          <p:cNvSpPr>
            <a:spLocks noChangeArrowheads="1"/>
          </p:cNvSpPr>
          <p:nvPr/>
        </p:nvSpPr>
        <p:spPr bwMode="auto">
          <a:xfrm>
            <a:off x="6227763" y="3752850"/>
            <a:ext cx="2160587" cy="900113"/>
          </a:xfrm>
          <a:prstGeom prst="ellipse">
            <a:avLst/>
          </a:prstGeom>
          <a:solidFill>
            <a:schemeClr val="accent1">
              <a:alpha val="0"/>
            </a:schemeClr>
          </a:solidFill>
          <a:ln w="38100" cap="sq">
            <a:solidFill>
              <a:schemeClr val="accent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pPr algn="ctr"/>
            <a:r>
              <a:rPr lang="pt-PT" sz="1200"/>
              <a:t>Definição do Valor da Renda </a:t>
            </a:r>
          </a:p>
          <a:p>
            <a:pPr algn="ctr"/>
            <a:r>
              <a:rPr lang="pt-PT" sz="1200"/>
              <a:t>a ter em conta  na preparação</a:t>
            </a:r>
          </a:p>
          <a:p>
            <a:pPr algn="ctr"/>
            <a:r>
              <a:rPr lang="pt-PT" sz="1200"/>
              <a:t> do OE/2010</a:t>
            </a:r>
          </a:p>
        </p:txBody>
      </p:sp>
      <p:sp>
        <p:nvSpPr>
          <p:cNvPr id="9229" name="AutoShape 24"/>
          <p:cNvSpPr>
            <a:spLocks noChangeArrowheads="1"/>
          </p:cNvSpPr>
          <p:nvPr/>
        </p:nvSpPr>
        <p:spPr bwMode="auto">
          <a:xfrm>
            <a:off x="2087563" y="5121275"/>
            <a:ext cx="5905500" cy="1044575"/>
          </a:xfrm>
          <a:prstGeom prst="bracketPair">
            <a:avLst>
              <a:gd name="adj" fmla="val 16667"/>
            </a:avLst>
          </a:prstGeom>
          <a:noFill/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pt-PT" sz="1400"/>
          </a:p>
          <a:p>
            <a:r>
              <a:rPr lang="pt-PT" sz="1400"/>
              <a:t>Âmbito numa primeira fase: prédios urbanos não afectos à prossecução de </a:t>
            </a:r>
          </a:p>
          <a:p>
            <a:r>
              <a:rPr lang="pt-PT" sz="1400"/>
              <a:t>funções de natureza especial ou diferenciada;</a:t>
            </a:r>
          </a:p>
          <a:p>
            <a:r>
              <a:rPr lang="pt-PT" sz="1400"/>
              <a:t>Devendo a sua implementação ser gradual, de modo a torná-la compatível com </a:t>
            </a:r>
          </a:p>
          <a:p>
            <a:r>
              <a:rPr lang="pt-PT" sz="1400"/>
              <a:t>as exigências do processo de consolidação orçamental</a:t>
            </a:r>
          </a:p>
          <a:p>
            <a:endParaRPr lang="pt-PT" sz="14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9" name="Marcador de Posição da Data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pt-PT" dirty="0" smtClean="0"/>
              <a:t>31-08-2009</a:t>
            </a:r>
            <a:endParaRPr lang="en-US" dirty="0" smtClean="0"/>
          </a:p>
        </p:txBody>
      </p:sp>
      <p:sp>
        <p:nvSpPr>
          <p:cNvPr id="2060" name="Marcador de Posição do Rodapé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Direcção Geral do Tesouro e Finanças</a:t>
            </a:r>
          </a:p>
        </p:txBody>
      </p:sp>
      <p:sp>
        <p:nvSpPr>
          <p:cNvPr id="2061" name="Marcador de Posição do Número do Diapositivo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307F72D9-E29C-4FFA-BF97-6596A75867A1}" type="slidenum">
              <a:rPr lang="en-US" smtClean="0"/>
              <a:pPr/>
              <a:t>6</a:t>
            </a:fld>
            <a:endParaRPr lang="en-US" smtClean="0"/>
          </a:p>
        </p:txBody>
      </p:sp>
      <p:sp>
        <p:nvSpPr>
          <p:cNvPr id="20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PT" sz="4000" smtClean="0"/>
              <a:t>Regime de Utilização - Execução</a:t>
            </a:r>
          </a:p>
        </p:txBody>
      </p:sp>
      <p:sp>
        <p:nvSpPr>
          <p:cNvPr id="2063" name="Text Box 3"/>
          <p:cNvSpPr txBox="1">
            <a:spLocks noChangeArrowheads="1"/>
          </p:cNvSpPr>
          <p:nvPr/>
        </p:nvSpPr>
        <p:spPr bwMode="auto">
          <a:xfrm>
            <a:off x="1368425" y="1916113"/>
            <a:ext cx="650875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pt-PT"/>
          </a:p>
        </p:txBody>
      </p:sp>
      <p:graphicFrame>
        <p:nvGraphicFramePr>
          <p:cNvPr id="2050" name="Organization Chart 15"/>
          <p:cNvGraphicFramePr>
            <a:graphicFrameLocks/>
          </p:cNvGraphicFramePr>
          <p:nvPr>
            <p:ph idx="1"/>
          </p:nvPr>
        </p:nvGraphicFramePr>
        <p:xfrm>
          <a:off x="1439863" y="2816225"/>
          <a:ext cx="2520950" cy="1587500"/>
        </p:xfrm>
        <a:graphic>
          <a:graphicData uri="http://schemas.openxmlformats.org/drawingml/2006/compatibility">
            <com:legacyDrawing xmlns:com="http://schemas.openxmlformats.org/drawingml/2006/compatibility" spid="_x0000_s2050"/>
          </a:graphicData>
        </a:graphic>
      </p:graphicFrame>
      <p:graphicFrame>
        <p:nvGraphicFramePr>
          <p:cNvPr id="14" name="Tabela 13"/>
          <p:cNvGraphicFramePr>
            <a:graphicFrameLocks noGrp="1"/>
          </p:cNvGraphicFramePr>
          <p:nvPr/>
        </p:nvGraphicFramePr>
        <p:xfrm>
          <a:off x="1916113" y="1274763"/>
          <a:ext cx="5905500" cy="419100"/>
        </p:xfrm>
        <a:graphic>
          <a:graphicData uri="http://schemas.openxmlformats.org/drawingml/2006/table">
            <a:tbl>
              <a:tblPr/>
              <a:tblGrid>
                <a:gridCol w="4810714"/>
                <a:gridCol w="1094786"/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000" b="0" i="0" u="none" strike="noStrike">
                          <a:latin typeface="Arial"/>
                        </a:rPr>
                        <a:t>Objectivos/acções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000" b="0" i="0" u="none" strike="noStrike">
                          <a:latin typeface="Arial"/>
                        </a:rPr>
                        <a:t>Grau de Execução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7175">
                <a:tc>
                  <a:txBody>
                    <a:bodyPr/>
                    <a:lstStyle/>
                    <a:p>
                      <a:pPr algn="l" fontAlgn="ctr"/>
                      <a:r>
                        <a:rPr lang="pt-PT" sz="1000" b="0" i="0" u="none" strike="noStrike">
                          <a:latin typeface="Arial"/>
                        </a:rPr>
                        <a:t>Aplicação princípio da onerosidade (imóveis com avaliação)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PT" sz="1000" b="0" i="0" u="none" strike="noStrike" dirty="0">
                          <a:latin typeface="Arial"/>
                        </a:rPr>
                        <a:t>30%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0" name="Tabela 9"/>
          <p:cNvGraphicFramePr>
            <a:graphicFrameLocks noGrp="1"/>
          </p:cNvGraphicFramePr>
          <p:nvPr/>
        </p:nvGraphicFramePr>
        <p:xfrm>
          <a:off x="4279896" y="2041504"/>
          <a:ext cx="3870378" cy="3213104"/>
        </p:xfrm>
        <a:graphic>
          <a:graphicData uri="http://schemas.openxmlformats.org/drawingml/2006/table">
            <a:tbl>
              <a:tblPr/>
              <a:tblGrid>
                <a:gridCol w="2075566"/>
                <a:gridCol w="240645"/>
                <a:gridCol w="711909"/>
                <a:gridCol w="842258"/>
              </a:tblGrid>
              <a:tr h="299357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pt-PT" sz="800" b="0" i="0" u="none" strike="noStrike">
                          <a:latin typeface="Arial"/>
                        </a:rPr>
                        <a:t>Ministérios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PT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pt-PT" sz="800" b="0" i="0" u="none" strike="noStrike">
                          <a:latin typeface="Arial"/>
                        </a:rPr>
                        <a:t>% Imóveis Avaliados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pt-PT" sz="800" b="0" i="0" u="none" strike="noStrike" dirty="0">
                          <a:latin typeface="Arial"/>
                        </a:rPr>
                        <a:t>Imóveis </a:t>
                      </a:r>
                      <a:endParaRPr lang="pt-PT" sz="800" b="0" i="0" u="none" strike="noStrike" dirty="0" smtClean="0">
                        <a:latin typeface="Arial"/>
                      </a:endParaRPr>
                    </a:p>
                    <a:p>
                      <a:pPr algn="ctr" fontAlgn="ctr"/>
                      <a:r>
                        <a:rPr lang="pt-PT" sz="800" b="0" i="0" u="none" strike="noStrike" dirty="0" smtClean="0">
                          <a:latin typeface="Arial"/>
                        </a:rPr>
                        <a:t>Avaliados</a:t>
                      </a:r>
                      <a:endParaRPr lang="pt-PT" sz="800" b="0" i="0" u="none" strike="noStrike" dirty="0"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9507"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PT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</a:tr>
              <a:tr h="169636">
                <a:tc>
                  <a:txBody>
                    <a:bodyPr/>
                    <a:lstStyle/>
                    <a:p>
                      <a:pPr algn="l" fontAlgn="b"/>
                      <a:r>
                        <a:rPr lang="pt-PT" sz="800" b="0" i="0" u="none" strike="noStrike">
                          <a:latin typeface="Arial"/>
                        </a:rPr>
                        <a:t>Presidência do Conselho de Ministros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PT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PT" sz="800" b="0" i="0" u="none" strike="noStrike">
                          <a:latin typeface="Arial"/>
                        </a:rPr>
                        <a:t>23%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PT" sz="800" b="0" i="0" u="none" strike="noStrike">
                          <a:latin typeface="Arial"/>
                        </a:rPr>
                        <a:t>23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9636">
                <a:tc>
                  <a:txBody>
                    <a:bodyPr/>
                    <a:lstStyle/>
                    <a:p>
                      <a:pPr algn="l" fontAlgn="b"/>
                      <a:r>
                        <a:rPr lang="pt-PT" sz="800" b="0" i="0" u="none" strike="noStrike">
                          <a:latin typeface="Arial"/>
                        </a:rPr>
                        <a:t>Administração Interna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PT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PT" sz="800" b="0" i="0" u="none" strike="noStrike">
                          <a:latin typeface="Arial"/>
                        </a:rPr>
                        <a:t>76%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PT" sz="800" b="0" i="0" u="none" strike="noStrike">
                          <a:latin typeface="Arial"/>
                        </a:rPr>
                        <a:t>19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9636">
                <a:tc>
                  <a:txBody>
                    <a:bodyPr/>
                    <a:lstStyle/>
                    <a:p>
                      <a:pPr algn="l" fontAlgn="b"/>
                      <a:r>
                        <a:rPr lang="pt-PT" sz="800" b="0" i="0" u="none" strike="noStrike">
                          <a:latin typeface="Arial"/>
                        </a:rPr>
                        <a:t>Negócios Estrangeiros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PT" sz="8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PT" sz="8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PT" sz="8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9636">
                <a:tc>
                  <a:txBody>
                    <a:bodyPr/>
                    <a:lstStyle/>
                    <a:p>
                      <a:pPr algn="l" fontAlgn="b"/>
                      <a:r>
                        <a:rPr lang="pt-PT" sz="800" b="0" i="0" u="none" strike="noStrike">
                          <a:latin typeface="Arial"/>
                        </a:rPr>
                        <a:t>Finanças e Administração Pública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PT" sz="8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PT" sz="800" b="0" i="0" u="none" strike="noStrike">
                          <a:latin typeface="Arial"/>
                        </a:rPr>
                        <a:t>30%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PT" sz="800" b="0" i="0" u="none" strike="noStrike">
                          <a:latin typeface="Arial"/>
                        </a:rPr>
                        <a:t>62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69636">
                <a:tc>
                  <a:txBody>
                    <a:bodyPr/>
                    <a:lstStyle/>
                    <a:p>
                      <a:pPr algn="l" fontAlgn="b"/>
                      <a:r>
                        <a:rPr lang="pt-PT" sz="800" b="0" i="0" u="none" strike="noStrike">
                          <a:latin typeface="Arial"/>
                        </a:rPr>
                        <a:t>Defesa Nacional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PT" sz="8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PT" sz="8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PT" sz="8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9636">
                <a:tc>
                  <a:txBody>
                    <a:bodyPr/>
                    <a:lstStyle/>
                    <a:p>
                      <a:pPr algn="l" fontAlgn="b"/>
                      <a:r>
                        <a:rPr lang="pt-PT" sz="800" b="0" i="0" u="none" strike="noStrike">
                          <a:latin typeface="Arial"/>
                        </a:rPr>
                        <a:t>Justiça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PT" sz="8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PT" sz="8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PT" sz="8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9636">
                <a:tc>
                  <a:txBody>
                    <a:bodyPr/>
                    <a:lstStyle/>
                    <a:p>
                      <a:pPr algn="l" fontAlgn="b"/>
                      <a:r>
                        <a:rPr lang="pt-PT" sz="800" b="0" i="0" u="none" strike="noStrike">
                          <a:latin typeface="Arial"/>
                        </a:rPr>
                        <a:t>Ambiente, Ord. Território e Des. Regional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PT" sz="8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PT" sz="800" b="0" i="0" u="none" strike="noStrike">
                          <a:latin typeface="Arial"/>
                        </a:rPr>
                        <a:t>4%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PT" sz="800" b="0" i="0" u="none" strike="noStrike">
                          <a:latin typeface="Arial"/>
                        </a:rPr>
                        <a:t>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9636">
                <a:tc>
                  <a:txBody>
                    <a:bodyPr/>
                    <a:lstStyle/>
                    <a:p>
                      <a:pPr algn="l" fontAlgn="b"/>
                      <a:r>
                        <a:rPr lang="pt-PT" sz="800" b="0" i="0" u="none" strike="noStrike">
                          <a:latin typeface="Arial"/>
                        </a:rPr>
                        <a:t>Economia e Inovação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PT" sz="8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PT" sz="8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PT" sz="8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9636">
                <a:tc>
                  <a:txBody>
                    <a:bodyPr/>
                    <a:lstStyle/>
                    <a:p>
                      <a:pPr algn="l" fontAlgn="b"/>
                      <a:r>
                        <a:rPr lang="pt-PT" sz="800" b="0" i="0" u="none" strike="noStrike">
                          <a:latin typeface="Arial"/>
                        </a:rPr>
                        <a:t>Agricultura, Des. Rural e Pescas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PT" sz="8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PT" sz="800" b="0" i="0" u="none" strike="noStrike">
                          <a:latin typeface="Arial"/>
                        </a:rPr>
                        <a:t>5%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PT" sz="800" b="0" i="0" u="none" strike="noStrike">
                          <a:latin typeface="Arial"/>
                        </a:rPr>
                        <a:t>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9636">
                <a:tc>
                  <a:txBody>
                    <a:bodyPr/>
                    <a:lstStyle/>
                    <a:p>
                      <a:pPr algn="l" fontAlgn="b"/>
                      <a:r>
                        <a:rPr lang="pt-PT" sz="800" b="0" i="0" u="none" strike="noStrike">
                          <a:latin typeface="Arial"/>
                        </a:rPr>
                        <a:t>Obras Públicas, Transp. E Comunicações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PT" sz="8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PT" sz="800" b="0" i="0" u="none" strike="noStrike">
                          <a:latin typeface="Arial"/>
                        </a:rPr>
                        <a:t>9%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PT" sz="800" b="0" i="0" u="none" strike="noStrike">
                          <a:latin typeface="Arial"/>
                        </a:rPr>
                        <a:t>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9614">
                <a:tc>
                  <a:txBody>
                    <a:bodyPr/>
                    <a:lstStyle/>
                    <a:p>
                      <a:pPr algn="l" fontAlgn="b"/>
                      <a:r>
                        <a:rPr lang="pt-PT" sz="800" b="0" i="0" u="none" strike="noStrike">
                          <a:latin typeface="Arial"/>
                        </a:rPr>
                        <a:t>Trabalho e Seg. Social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PT" sz="8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PT" sz="800" b="0" i="0" u="none" strike="noStrike">
                          <a:latin typeface="Arial"/>
                        </a:rPr>
                        <a:t>52%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PT" sz="800" b="0" i="0" u="none" strike="noStrike">
                          <a:latin typeface="Arial"/>
                        </a:rPr>
                        <a:t>240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9636">
                <a:tc>
                  <a:txBody>
                    <a:bodyPr/>
                    <a:lstStyle/>
                    <a:p>
                      <a:pPr algn="l" fontAlgn="b"/>
                      <a:r>
                        <a:rPr lang="pt-PT" sz="800" b="0" i="0" u="none" strike="noStrike">
                          <a:latin typeface="Arial"/>
                        </a:rPr>
                        <a:t>Saúde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PT" sz="8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PT" sz="800" b="0" i="0" u="none" strike="noStrike">
                          <a:latin typeface="Arial"/>
                        </a:rPr>
                        <a:t>29%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PT" sz="800" b="0" i="0" u="none" strike="noStrike">
                          <a:latin typeface="Arial"/>
                        </a:rPr>
                        <a:t>219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9636">
                <a:tc>
                  <a:txBody>
                    <a:bodyPr/>
                    <a:lstStyle/>
                    <a:p>
                      <a:pPr algn="l" fontAlgn="b"/>
                      <a:r>
                        <a:rPr lang="pt-PT" sz="800" b="0" i="0" u="none" strike="noStrike">
                          <a:latin typeface="Arial"/>
                        </a:rPr>
                        <a:t>Educação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PT" sz="8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PT" sz="800" b="0" i="0" u="none" strike="noStrike">
                          <a:latin typeface="Arial"/>
                        </a:rPr>
                        <a:t>31%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PT" sz="800" b="0" i="0" u="none" strike="noStrike">
                          <a:latin typeface="Arial"/>
                        </a:rPr>
                        <a:t>10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9636">
                <a:tc>
                  <a:txBody>
                    <a:bodyPr/>
                    <a:lstStyle/>
                    <a:p>
                      <a:pPr algn="l" fontAlgn="b"/>
                      <a:r>
                        <a:rPr lang="pt-PT" sz="800" b="0" i="0" u="none" strike="noStrike">
                          <a:latin typeface="Arial"/>
                        </a:rPr>
                        <a:t>Ciência, Tecn. E Ensino Superior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PT" sz="8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PT" sz="800" b="0" i="0" u="none" strike="noStrike">
                          <a:latin typeface="Arial"/>
                        </a:rPr>
                        <a:t>63%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PT" sz="800" b="0" i="0" u="none" strike="noStrike">
                          <a:latin typeface="Arial"/>
                        </a:rPr>
                        <a:t>219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9679">
                <a:tc>
                  <a:txBody>
                    <a:bodyPr/>
                    <a:lstStyle/>
                    <a:p>
                      <a:pPr algn="l" fontAlgn="b"/>
                      <a:r>
                        <a:rPr lang="pt-PT" sz="800" b="0" i="0" u="none" strike="noStrike">
                          <a:latin typeface="Arial"/>
                        </a:rPr>
                        <a:t>Cultura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PT" sz="8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PT" sz="8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PT" sz="8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9679">
                <a:tc>
                  <a:txBody>
                    <a:bodyPr/>
                    <a:lstStyle/>
                    <a:p>
                      <a:pPr algn="l" fontAlgn="b"/>
                      <a:r>
                        <a:rPr lang="pt-PT" sz="800" b="0" i="0" u="none" strike="noStrike">
                          <a:latin typeface="Arial"/>
                        </a:rPr>
                        <a:t>Total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PT" sz="8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PT" sz="800" b="0" i="0" u="none" strike="noStrike">
                          <a:latin typeface="Arial"/>
                        </a:rPr>
                        <a:t>30%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PT" sz="800" b="0" i="0" u="none" strike="noStrike" dirty="0">
                          <a:latin typeface="Arial"/>
                        </a:rPr>
                        <a:t>835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3" name="Marcador de Posição da Data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pt-PT" dirty="0" smtClean="0"/>
              <a:t>31-08-2009</a:t>
            </a:r>
            <a:endParaRPr lang="en-US" dirty="0" smtClean="0"/>
          </a:p>
        </p:txBody>
      </p:sp>
      <p:sp>
        <p:nvSpPr>
          <p:cNvPr id="3084" name="Marcador de Posição do Rodapé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Direcção Geral do Tesouro e Finanças</a:t>
            </a:r>
          </a:p>
        </p:txBody>
      </p:sp>
      <p:sp>
        <p:nvSpPr>
          <p:cNvPr id="3085" name="Marcador de Posição do Número do Diapositivo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34F9F8CE-6CFD-4318-9AD3-A606A4C42403}" type="slidenum">
              <a:rPr lang="en-US" smtClean="0"/>
              <a:pPr/>
              <a:t>7</a:t>
            </a:fld>
            <a:endParaRPr lang="en-US" smtClean="0"/>
          </a:p>
        </p:txBody>
      </p:sp>
      <p:sp>
        <p:nvSpPr>
          <p:cNvPr id="3086" name="Rectangle 2"/>
          <p:cNvSpPr>
            <a:spLocks noGrp="1" noChangeArrowheads="1"/>
          </p:cNvSpPr>
          <p:nvPr>
            <p:ph type="title"/>
          </p:nvPr>
        </p:nvSpPr>
        <p:spPr>
          <a:xfrm>
            <a:off x="1500188" y="228600"/>
            <a:ext cx="7427912" cy="1143000"/>
          </a:xfrm>
        </p:spPr>
        <p:txBody>
          <a:bodyPr/>
          <a:lstStyle/>
          <a:p>
            <a:pPr eaLnBrk="1" hangingPunct="1"/>
            <a:r>
              <a:rPr lang="pt-PT" sz="3900" smtClean="0"/>
              <a:t>Regularização Jurídica -Objectivos</a:t>
            </a:r>
          </a:p>
        </p:txBody>
      </p:sp>
      <p:sp>
        <p:nvSpPr>
          <p:cNvPr id="3087" name="Text Box 8"/>
          <p:cNvSpPr txBox="1">
            <a:spLocks noChangeArrowheads="1"/>
          </p:cNvSpPr>
          <p:nvPr/>
        </p:nvSpPr>
        <p:spPr bwMode="auto">
          <a:xfrm>
            <a:off x="1368425" y="1916113"/>
            <a:ext cx="650875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pt-PT"/>
          </a:p>
        </p:txBody>
      </p:sp>
      <p:graphicFrame>
        <p:nvGraphicFramePr>
          <p:cNvPr id="3074" name="Diagram 64"/>
          <p:cNvGraphicFramePr>
            <a:graphicFrameLocks/>
          </p:cNvGraphicFramePr>
          <p:nvPr>
            <p:ph type="dgm" idx="1"/>
          </p:nvPr>
        </p:nvGraphicFramePr>
        <p:xfrm>
          <a:off x="1042988" y="3833813"/>
          <a:ext cx="4284662" cy="2678112"/>
        </p:xfrm>
        <a:graphic>
          <a:graphicData uri="http://schemas.openxmlformats.org/drawingml/2006/compatibility">
            <com:legacyDrawing xmlns:com="http://schemas.openxmlformats.org/drawingml/2006/compatibility" spid="_x0000_s3074"/>
          </a:graphicData>
        </a:graphic>
      </p:graphicFrame>
      <p:sp>
        <p:nvSpPr>
          <p:cNvPr id="3088" name="Text Box 69"/>
          <p:cNvSpPr txBox="1">
            <a:spLocks noChangeArrowheads="1"/>
          </p:cNvSpPr>
          <p:nvPr/>
        </p:nvSpPr>
        <p:spPr bwMode="auto">
          <a:xfrm>
            <a:off x="3563938" y="4149725"/>
            <a:ext cx="611187" cy="24447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t-PT" sz="1000"/>
              <a:t>2012</a:t>
            </a:r>
          </a:p>
        </p:txBody>
      </p:sp>
      <p:sp>
        <p:nvSpPr>
          <p:cNvPr id="3089" name="Text Box 73"/>
          <p:cNvSpPr txBox="1">
            <a:spLocks noChangeArrowheads="1"/>
          </p:cNvSpPr>
          <p:nvPr/>
        </p:nvSpPr>
        <p:spPr bwMode="auto">
          <a:xfrm>
            <a:off x="2447925" y="1484313"/>
            <a:ext cx="5327650" cy="106997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pt-PT" sz="1600"/>
              <a:t>O MFAP procederá ao acompanhamento e controlo do processo de regularização matricial e registral dos imóveis do Estado, a implementar em todos os ministérios através dos instrumentos jurídicos adequados</a:t>
            </a:r>
          </a:p>
        </p:txBody>
      </p:sp>
      <p:sp>
        <p:nvSpPr>
          <p:cNvPr id="3090" name="Line 74"/>
          <p:cNvSpPr>
            <a:spLocks noChangeShapeType="1"/>
          </p:cNvSpPr>
          <p:nvPr/>
        </p:nvSpPr>
        <p:spPr bwMode="auto">
          <a:xfrm flipH="1" flipV="1">
            <a:off x="4176713" y="4041775"/>
            <a:ext cx="1008062" cy="1763713"/>
          </a:xfrm>
          <a:prstGeom prst="line">
            <a:avLst/>
          </a:prstGeom>
          <a:noFill/>
          <a:ln w="57150" cap="sq">
            <a:solidFill>
              <a:schemeClr val="tx1"/>
            </a:solidFill>
            <a:round/>
            <a:headEnd type="none" w="sm" len="sm"/>
            <a:tailEnd type="triangle" w="sm" len="sm"/>
          </a:ln>
        </p:spPr>
        <p:txBody>
          <a:bodyPr/>
          <a:lstStyle/>
          <a:p>
            <a:endParaRPr lang="pt-PT"/>
          </a:p>
        </p:txBody>
      </p:sp>
      <p:sp>
        <p:nvSpPr>
          <p:cNvPr id="3091" name="Oval 75"/>
          <p:cNvSpPr>
            <a:spLocks noChangeArrowheads="1"/>
          </p:cNvSpPr>
          <p:nvPr/>
        </p:nvSpPr>
        <p:spPr bwMode="auto">
          <a:xfrm>
            <a:off x="5148263" y="2528888"/>
            <a:ext cx="3563937" cy="2808287"/>
          </a:xfrm>
          <a:prstGeom prst="ellipse">
            <a:avLst/>
          </a:prstGeom>
          <a:solidFill>
            <a:schemeClr val="accent1">
              <a:alpha val="0"/>
            </a:schemeClr>
          </a:solidFill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pPr algn="ctr"/>
            <a:r>
              <a:rPr lang="pt-PT" sz="1600"/>
              <a:t>Importa proceder com urgência, </a:t>
            </a:r>
          </a:p>
          <a:p>
            <a:pPr algn="ctr"/>
            <a:r>
              <a:rPr lang="pt-PT" sz="1600"/>
              <a:t>à regularização, não apenas por razões de</a:t>
            </a:r>
          </a:p>
          <a:p>
            <a:pPr algn="ctr"/>
            <a:r>
              <a:rPr lang="pt-PT" sz="1600"/>
              <a:t>certeza e segurança jurídicas, mas também</a:t>
            </a:r>
          </a:p>
          <a:p>
            <a:pPr algn="ctr"/>
            <a:r>
              <a:rPr lang="pt-PT" sz="1600"/>
              <a:t>por imperativas exigências de boa</a:t>
            </a:r>
          </a:p>
          <a:p>
            <a:pPr algn="ctr"/>
            <a:r>
              <a:rPr lang="pt-PT" sz="1600"/>
              <a:t>gestão patrimonial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Marcador de Posição da Data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pt-PT" dirty="0" smtClean="0"/>
              <a:t>31-08-2009</a:t>
            </a:r>
            <a:endParaRPr lang="en-US" dirty="0" smtClean="0"/>
          </a:p>
        </p:txBody>
      </p:sp>
      <p:sp>
        <p:nvSpPr>
          <p:cNvPr id="10243" name="Marcador de Posição do Rodapé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Direcção Geral do Tesouro e Finanças</a:t>
            </a:r>
          </a:p>
        </p:txBody>
      </p:sp>
      <p:sp>
        <p:nvSpPr>
          <p:cNvPr id="10244" name="Marcador de Posição do Número do Diapositivo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CE9907C5-A59C-48B3-99BF-EA72D93FEF7B}" type="slidenum">
              <a:rPr lang="en-US" smtClean="0"/>
              <a:pPr/>
              <a:t>8</a:t>
            </a:fld>
            <a:endParaRPr lang="en-US" smtClean="0"/>
          </a:p>
        </p:txBody>
      </p:sp>
      <p:sp>
        <p:nvSpPr>
          <p:cNvPr id="10245" name="Rectangle 2"/>
          <p:cNvSpPr>
            <a:spLocks noGrp="1" noChangeArrowheads="1"/>
          </p:cNvSpPr>
          <p:nvPr>
            <p:ph type="title"/>
          </p:nvPr>
        </p:nvSpPr>
        <p:spPr>
          <a:xfrm>
            <a:off x="1500188" y="228600"/>
            <a:ext cx="7427912" cy="1143000"/>
          </a:xfrm>
        </p:spPr>
        <p:txBody>
          <a:bodyPr/>
          <a:lstStyle/>
          <a:p>
            <a:pPr eaLnBrk="1" hangingPunct="1"/>
            <a:r>
              <a:rPr lang="pt-PT" sz="3900" smtClean="0"/>
              <a:t>Regularização Jurídica - Execução</a:t>
            </a:r>
          </a:p>
        </p:txBody>
      </p:sp>
      <p:sp>
        <p:nvSpPr>
          <p:cNvPr id="10246" name="Text Box 3"/>
          <p:cNvSpPr txBox="1">
            <a:spLocks noChangeArrowheads="1"/>
          </p:cNvSpPr>
          <p:nvPr/>
        </p:nvSpPr>
        <p:spPr bwMode="auto">
          <a:xfrm>
            <a:off x="1368425" y="1916113"/>
            <a:ext cx="650875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pt-PT"/>
          </a:p>
        </p:txBody>
      </p:sp>
      <p:sp>
        <p:nvSpPr>
          <p:cNvPr id="10247" name="AutoShape 20"/>
          <p:cNvSpPr>
            <a:spLocks noChangeArrowheads="1"/>
          </p:cNvSpPr>
          <p:nvPr/>
        </p:nvSpPr>
        <p:spPr bwMode="auto">
          <a:xfrm>
            <a:off x="6227763" y="4005263"/>
            <a:ext cx="863600" cy="539750"/>
          </a:xfrm>
          <a:prstGeom prst="rightArrow">
            <a:avLst>
              <a:gd name="adj1" fmla="val 50000"/>
              <a:gd name="adj2" fmla="val 40000"/>
            </a:avLst>
          </a:prstGeom>
          <a:solidFill>
            <a:schemeClr val="accent2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pt-PT"/>
          </a:p>
        </p:txBody>
      </p:sp>
      <p:sp>
        <p:nvSpPr>
          <p:cNvPr id="10248" name="Text Box 21"/>
          <p:cNvSpPr txBox="1">
            <a:spLocks noChangeArrowheads="1"/>
          </p:cNvSpPr>
          <p:nvPr/>
        </p:nvSpPr>
        <p:spPr bwMode="auto">
          <a:xfrm>
            <a:off x="7164388" y="3933825"/>
            <a:ext cx="1331912" cy="609600"/>
          </a:xfrm>
          <a:prstGeom prst="rect">
            <a:avLst/>
          </a:prstGeom>
          <a:noFill/>
          <a:ln w="28575" cap="sq">
            <a:solidFill>
              <a:schemeClr val="accent2"/>
            </a:solidFill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pt-PT" sz="1600"/>
              <a:t>Objectivo 2009 : 30%</a:t>
            </a:r>
          </a:p>
        </p:txBody>
      </p:sp>
      <p:sp>
        <p:nvSpPr>
          <p:cNvPr id="10249" name="Text Box 23"/>
          <p:cNvSpPr txBox="1">
            <a:spLocks noChangeArrowheads="1"/>
          </p:cNvSpPr>
          <p:nvPr/>
        </p:nvSpPr>
        <p:spPr bwMode="auto">
          <a:xfrm>
            <a:off x="1908175" y="5192713"/>
            <a:ext cx="6480175" cy="768350"/>
          </a:xfrm>
          <a:prstGeom prst="rect">
            <a:avLst/>
          </a:prstGeom>
          <a:noFill/>
          <a:ln w="38100" cap="sq">
            <a:solidFill>
              <a:schemeClr val="accent2"/>
            </a:solidFill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pt-PT" sz="1400"/>
              <a:t>O MFAP procederá ao acompanhamento e controlo do processo de regularização matricial e registral dos imóveis do Estado, a implementar em todos os ministérios através dos instrumentos jurídicos adequados</a:t>
            </a:r>
          </a:p>
        </p:txBody>
      </p:sp>
      <p:graphicFrame>
        <p:nvGraphicFramePr>
          <p:cNvPr id="11" name="Tabela 10"/>
          <p:cNvGraphicFramePr>
            <a:graphicFrameLocks noGrp="1"/>
          </p:cNvGraphicFramePr>
          <p:nvPr/>
        </p:nvGraphicFramePr>
        <p:xfrm>
          <a:off x="1979577" y="1238220"/>
          <a:ext cx="4025931" cy="3284557"/>
        </p:xfrm>
        <a:graphic>
          <a:graphicData uri="http://schemas.openxmlformats.org/drawingml/2006/table">
            <a:tbl>
              <a:tblPr/>
              <a:tblGrid>
                <a:gridCol w="2158984"/>
                <a:gridCol w="250317"/>
                <a:gridCol w="740521"/>
                <a:gridCol w="876109"/>
              </a:tblGrid>
              <a:tr h="251049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pt-PT" sz="800" b="0" i="0" u="none" strike="noStrike">
                          <a:latin typeface="Arial"/>
                        </a:rPr>
                        <a:t>Ministérios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PT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pt-PT" sz="800" b="0" i="0" u="none" strike="noStrike">
                          <a:latin typeface="Arial"/>
                        </a:rPr>
                        <a:t>Situação Regularizada (%)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pt-PT" sz="800" b="0" i="0" u="none" strike="noStrike">
                          <a:latin typeface="Arial"/>
                        </a:rPr>
                        <a:t>Situação Regularizada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0589"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PT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</a:tr>
              <a:tr h="251049">
                <a:tc>
                  <a:txBody>
                    <a:bodyPr/>
                    <a:lstStyle/>
                    <a:p>
                      <a:pPr algn="l" fontAlgn="b"/>
                      <a:r>
                        <a:rPr lang="pt-PT" sz="800" b="0" i="0" u="none" strike="noStrike">
                          <a:latin typeface="Arial"/>
                        </a:rPr>
                        <a:t>Presidência do Conselho de Ministros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PT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PT" sz="800" b="0" i="0" u="none" strike="noStrike">
                          <a:latin typeface="Arial"/>
                        </a:rPr>
                        <a:t>58%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PT" sz="800" b="0" i="0" u="none" strike="noStrike">
                          <a:latin typeface="Arial"/>
                        </a:rPr>
                        <a:t>71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7826">
                <a:tc>
                  <a:txBody>
                    <a:bodyPr/>
                    <a:lstStyle/>
                    <a:p>
                      <a:pPr algn="l" fontAlgn="b"/>
                      <a:r>
                        <a:rPr lang="pt-PT" sz="800" b="0" i="0" u="none" strike="noStrike">
                          <a:latin typeface="Arial"/>
                        </a:rPr>
                        <a:t>Administração Interna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PT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PT" sz="800" b="0" i="0" u="none" strike="noStrike">
                          <a:latin typeface="Arial"/>
                        </a:rPr>
                        <a:t>48%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PT" sz="800" b="0" i="0" u="none" strike="noStrike">
                          <a:latin typeface="Arial"/>
                        </a:rPr>
                        <a:t>14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7826">
                <a:tc>
                  <a:txBody>
                    <a:bodyPr/>
                    <a:lstStyle/>
                    <a:p>
                      <a:pPr algn="l" fontAlgn="b"/>
                      <a:r>
                        <a:rPr lang="pt-PT" sz="800" b="0" i="0" u="none" strike="noStrike">
                          <a:latin typeface="Arial"/>
                        </a:rPr>
                        <a:t>Negócios Estrangeiros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PT" sz="8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PT" sz="8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PT" sz="8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7826">
                <a:tc>
                  <a:txBody>
                    <a:bodyPr/>
                    <a:lstStyle/>
                    <a:p>
                      <a:pPr algn="l" fontAlgn="b"/>
                      <a:r>
                        <a:rPr lang="pt-PT" sz="800" b="0" i="0" u="none" strike="noStrike">
                          <a:latin typeface="Arial"/>
                        </a:rPr>
                        <a:t>Finanças e Administração Pública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PT" sz="8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PT" sz="800" b="0" i="0" u="none" strike="noStrike">
                          <a:latin typeface="Arial"/>
                        </a:rPr>
                        <a:t>50%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PT" sz="800" b="0" i="0" u="none" strike="noStrike">
                          <a:latin typeface="Arial"/>
                        </a:rPr>
                        <a:t>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77826">
                <a:tc>
                  <a:txBody>
                    <a:bodyPr/>
                    <a:lstStyle/>
                    <a:p>
                      <a:pPr algn="l" fontAlgn="b"/>
                      <a:r>
                        <a:rPr lang="pt-PT" sz="800" b="0" i="0" u="none" strike="noStrike">
                          <a:latin typeface="Arial"/>
                        </a:rPr>
                        <a:t>Defesa Nacional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PT" sz="8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PT" sz="8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PT" sz="8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7826">
                <a:tc>
                  <a:txBody>
                    <a:bodyPr/>
                    <a:lstStyle/>
                    <a:p>
                      <a:pPr algn="l" fontAlgn="b"/>
                      <a:r>
                        <a:rPr lang="pt-PT" sz="800" b="0" i="0" u="none" strike="noStrike">
                          <a:latin typeface="Arial"/>
                        </a:rPr>
                        <a:t>Justiça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PT" sz="8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PT" sz="8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PT" sz="8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7826">
                <a:tc>
                  <a:txBody>
                    <a:bodyPr/>
                    <a:lstStyle/>
                    <a:p>
                      <a:pPr algn="l" fontAlgn="b"/>
                      <a:r>
                        <a:rPr lang="pt-PT" sz="800" b="0" i="0" u="none" strike="noStrike">
                          <a:latin typeface="Arial"/>
                        </a:rPr>
                        <a:t>Ambiente, Ord. Território e Des. Regional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PT" sz="8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PT" sz="800" b="0" i="0" u="none" strike="noStrike">
                          <a:latin typeface="Arial"/>
                        </a:rPr>
                        <a:t>70%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PT" sz="800" b="0" i="0" u="none" strike="noStrike">
                          <a:latin typeface="Arial"/>
                        </a:rPr>
                        <a:t>69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7826">
                <a:tc>
                  <a:txBody>
                    <a:bodyPr/>
                    <a:lstStyle/>
                    <a:p>
                      <a:pPr algn="l" fontAlgn="b"/>
                      <a:r>
                        <a:rPr lang="pt-PT" sz="800" b="0" i="0" u="none" strike="noStrike">
                          <a:latin typeface="Arial"/>
                        </a:rPr>
                        <a:t>Economia e Inovação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PT" sz="8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PT" sz="8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PT" sz="8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7826">
                <a:tc>
                  <a:txBody>
                    <a:bodyPr/>
                    <a:lstStyle/>
                    <a:p>
                      <a:pPr algn="l" fontAlgn="b"/>
                      <a:r>
                        <a:rPr lang="pt-PT" sz="800" b="0" i="0" u="none" strike="noStrike">
                          <a:latin typeface="Arial"/>
                        </a:rPr>
                        <a:t>Agricultura, Des. Rural e Pescas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PT" sz="8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PT" sz="800" b="0" i="0" u="none" strike="noStrike">
                          <a:latin typeface="Arial"/>
                        </a:rPr>
                        <a:t>32%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PT" sz="800" b="0" i="0" u="none" strike="noStrike">
                          <a:latin typeface="Arial"/>
                        </a:rPr>
                        <a:t>228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7826">
                <a:tc>
                  <a:txBody>
                    <a:bodyPr/>
                    <a:lstStyle/>
                    <a:p>
                      <a:pPr algn="l" fontAlgn="b"/>
                      <a:r>
                        <a:rPr lang="pt-PT" sz="800" b="0" i="0" u="none" strike="noStrike">
                          <a:latin typeface="Arial"/>
                        </a:rPr>
                        <a:t>Obras Públicas, Transp. E Comunicações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PT" sz="8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PT" sz="800" b="0" i="0" u="none" strike="noStrike">
                          <a:latin typeface="Arial"/>
                        </a:rPr>
                        <a:t>0%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PT" sz="800" b="0" i="0" u="none" strike="noStrike"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906">
                <a:tc>
                  <a:txBody>
                    <a:bodyPr/>
                    <a:lstStyle/>
                    <a:p>
                      <a:pPr algn="l" fontAlgn="b"/>
                      <a:r>
                        <a:rPr lang="pt-PT" sz="800" b="0" i="0" u="none" strike="noStrike">
                          <a:latin typeface="Arial"/>
                        </a:rPr>
                        <a:t>Trabalho e Seg. Social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PT" sz="8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PT" sz="800" b="0" i="0" u="none" strike="noStrike">
                          <a:latin typeface="Arial"/>
                        </a:rPr>
                        <a:t>34%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PT" sz="800" b="0" i="0" u="none" strike="noStrike">
                          <a:latin typeface="Arial"/>
                        </a:rPr>
                        <a:t>159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906">
                <a:tc>
                  <a:txBody>
                    <a:bodyPr/>
                    <a:lstStyle/>
                    <a:p>
                      <a:pPr algn="l" fontAlgn="b"/>
                      <a:r>
                        <a:rPr lang="pt-PT" sz="800" b="0" i="0" u="none" strike="noStrike">
                          <a:latin typeface="Arial"/>
                        </a:rPr>
                        <a:t>Saúde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PT" sz="8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PT" sz="800" b="0" i="0" u="none" strike="noStrike">
                          <a:latin typeface="Arial"/>
                        </a:rPr>
                        <a:t>40%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PT" sz="800" b="0" i="0" u="none" strike="noStrike">
                          <a:latin typeface="Arial"/>
                        </a:rPr>
                        <a:t>300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906">
                <a:tc>
                  <a:txBody>
                    <a:bodyPr/>
                    <a:lstStyle/>
                    <a:p>
                      <a:pPr algn="l" fontAlgn="b"/>
                      <a:r>
                        <a:rPr lang="pt-PT" sz="800" b="0" i="0" u="none" strike="noStrike">
                          <a:latin typeface="Arial"/>
                        </a:rPr>
                        <a:t>Educação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PT" sz="8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PT" sz="800" b="0" i="0" u="none" strike="noStrike">
                          <a:latin typeface="Arial"/>
                        </a:rPr>
                        <a:t>50%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PT" sz="800" b="0" i="0" u="none" strike="noStrike">
                          <a:latin typeface="Arial"/>
                        </a:rPr>
                        <a:t>16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906">
                <a:tc>
                  <a:txBody>
                    <a:bodyPr/>
                    <a:lstStyle/>
                    <a:p>
                      <a:pPr algn="l" fontAlgn="b"/>
                      <a:r>
                        <a:rPr lang="pt-PT" sz="800" b="0" i="0" u="none" strike="noStrike">
                          <a:latin typeface="Arial"/>
                        </a:rPr>
                        <a:t>Ciência, Tecn. E Ensino Superior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PT" sz="8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PT" sz="800" b="0" i="0" u="none" strike="noStrike">
                          <a:latin typeface="Arial"/>
                        </a:rPr>
                        <a:t>49%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PT" sz="800" b="0" i="0" u="none" strike="noStrike">
                          <a:latin typeface="Arial"/>
                        </a:rPr>
                        <a:t>186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906">
                <a:tc>
                  <a:txBody>
                    <a:bodyPr/>
                    <a:lstStyle/>
                    <a:p>
                      <a:pPr algn="l" fontAlgn="b"/>
                      <a:r>
                        <a:rPr lang="pt-PT" sz="800" b="0" i="0" u="none" strike="noStrike">
                          <a:latin typeface="Arial"/>
                        </a:rPr>
                        <a:t>Cultura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PT" sz="8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PT" sz="8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PT" sz="8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906">
                <a:tc>
                  <a:txBody>
                    <a:bodyPr/>
                    <a:lstStyle/>
                    <a:p>
                      <a:pPr algn="l" fontAlgn="b"/>
                      <a:r>
                        <a:rPr lang="pt-PT" sz="800" b="0" i="0" u="none" strike="noStrike">
                          <a:latin typeface="Arial"/>
                        </a:rPr>
                        <a:t>Total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PT" sz="8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PT" sz="800" b="0" i="0" u="none" strike="noStrike">
                          <a:latin typeface="Arial"/>
                        </a:rPr>
                        <a:t>40%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PT" sz="800" b="0" i="0" u="none" strike="noStrike" dirty="0">
                          <a:latin typeface="Arial"/>
                        </a:rPr>
                        <a:t>1051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Marcador de Posição da Data 4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pt-PT" dirty="0" smtClean="0"/>
              <a:t>31-08-2009</a:t>
            </a:r>
            <a:endParaRPr lang="en-US" dirty="0" smtClean="0"/>
          </a:p>
        </p:txBody>
      </p:sp>
      <p:sp>
        <p:nvSpPr>
          <p:cNvPr id="11267" name="Marcador de Posição do Rodapé 5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Direcção Geral do Tesouro e Finanças</a:t>
            </a:r>
          </a:p>
        </p:txBody>
      </p:sp>
      <p:sp>
        <p:nvSpPr>
          <p:cNvPr id="11268" name="Marcador de Posição do Número do Diapositivo 6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4242D1EA-5586-4A4D-A49C-8C2720517E77}" type="slidenum">
              <a:rPr lang="en-US" smtClean="0"/>
              <a:pPr/>
              <a:t>9</a:t>
            </a:fld>
            <a:endParaRPr lang="en-US" smtClean="0"/>
          </a:p>
        </p:txBody>
      </p:sp>
      <p:sp>
        <p:nvSpPr>
          <p:cNvPr id="1126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PT" sz="3900" smtClean="0"/>
              <a:t>Programa de Ocupação -Objectivos</a:t>
            </a:r>
          </a:p>
        </p:txBody>
      </p:sp>
      <p:sp>
        <p:nvSpPr>
          <p:cNvPr id="11270" name="Rectangle 17"/>
          <p:cNvSpPr>
            <a:spLocks noGrp="1" noChangeArrowheads="1"/>
          </p:cNvSpPr>
          <p:nvPr>
            <p:ph type="body" sz="half" idx="1"/>
          </p:nvPr>
        </p:nvSpPr>
        <p:spPr>
          <a:xfrm>
            <a:off x="1511300" y="2636838"/>
            <a:ext cx="4032250" cy="1836737"/>
          </a:xfrm>
        </p:spPr>
        <p:txBody>
          <a:bodyPr/>
          <a:lstStyle/>
          <a:p>
            <a:pPr eaLnBrk="1" hangingPunct="1"/>
            <a:r>
              <a:rPr lang="pt-PT" sz="1800" b="0" smtClean="0"/>
              <a:t>Excesso de capacidade existente ou previsto (imóveis e área a libertar);</a:t>
            </a:r>
          </a:p>
          <a:p>
            <a:pPr eaLnBrk="1" hangingPunct="1"/>
            <a:r>
              <a:rPr lang="pt-PT" sz="1800" b="0" smtClean="0"/>
              <a:t>Necessidade de área a ocupar;</a:t>
            </a:r>
          </a:p>
          <a:p>
            <a:pPr eaLnBrk="1" hangingPunct="1"/>
            <a:r>
              <a:rPr lang="pt-PT" sz="1800" b="0" smtClean="0"/>
              <a:t>Rácios de ocupação a alcançar.</a:t>
            </a:r>
          </a:p>
        </p:txBody>
      </p:sp>
      <p:sp>
        <p:nvSpPr>
          <p:cNvPr id="11271" name="Text Box 3"/>
          <p:cNvSpPr txBox="1">
            <a:spLocks noChangeArrowheads="1"/>
          </p:cNvSpPr>
          <p:nvPr/>
        </p:nvSpPr>
        <p:spPr bwMode="auto">
          <a:xfrm>
            <a:off x="1368425" y="1916113"/>
            <a:ext cx="650875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pt-PT"/>
          </a:p>
        </p:txBody>
      </p:sp>
      <p:sp>
        <p:nvSpPr>
          <p:cNvPr id="11272" name="Text Box 20"/>
          <p:cNvSpPr txBox="1">
            <a:spLocks noChangeArrowheads="1"/>
          </p:cNvSpPr>
          <p:nvPr/>
        </p:nvSpPr>
        <p:spPr bwMode="auto">
          <a:xfrm>
            <a:off x="1871663" y="1484313"/>
            <a:ext cx="6553200" cy="82232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t-PT"/>
              <a:t>Serão elaborados planos de ocupação em todos os Ministérios, tendo por objectivo, identificar:</a:t>
            </a:r>
          </a:p>
        </p:txBody>
      </p:sp>
      <p:sp>
        <p:nvSpPr>
          <p:cNvPr id="11273" name="Text Box 21"/>
          <p:cNvSpPr txBox="1">
            <a:spLocks noChangeArrowheads="1"/>
          </p:cNvSpPr>
          <p:nvPr/>
        </p:nvSpPr>
        <p:spPr bwMode="auto">
          <a:xfrm>
            <a:off x="1871663" y="5084763"/>
            <a:ext cx="6769100" cy="1098550"/>
          </a:xfrm>
          <a:prstGeom prst="rect">
            <a:avLst/>
          </a:prstGeom>
          <a:noFill/>
          <a:ln w="28575" cap="sq">
            <a:solidFill>
              <a:schemeClr val="accent1"/>
            </a:solidFill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pt-PT" sz="1600"/>
              <a:t>Cabe ao MFAP manter actualizada a programação anual dos espaços a adquirir/libertar, em termos globais e por referência a cada ministério, procedendo à divulgação pública de informação sobre a evolução dos indicadores de ocupação</a:t>
            </a:r>
          </a:p>
        </p:txBody>
      </p:sp>
      <p:sp>
        <p:nvSpPr>
          <p:cNvPr id="11274" name="Text Box 22"/>
          <p:cNvSpPr txBox="1">
            <a:spLocks noChangeArrowheads="1"/>
          </p:cNvSpPr>
          <p:nvPr/>
        </p:nvSpPr>
        <p:spPr bwMode="auto">
          <a:xfrm>
            <a:off x="5903913" y="2420938"/>
            <a:ext cx="2555875" cy="2565400"/>
          </a:xfrm>
          <a:prstGeom prst="rect">
            <a:avLst/>
          </a:prstGeom>
          <a:noFill/>
          <a:ln w="28575" cap="sq">
            <a:solidFill>
              <a:schemeClr val="accent1"/>
            </a:solidFill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pt-PT" sz="1600" dirty="0"/>
              <a:t>Os Planos deverão ser remetidos ao MFAP até 31 de Março e revistos até 30 de Junho, tendo em vista a preparação do </a:t>
            </a:r>
            <a:r>
              <a:rPr lang="pt-PT" sz="1600" b="1" dirty="0"/>
              <a:t>programa global de ocupação</a:t>
            </a:r>
            <a:r>
              <a:rPr lang="pt-PT" sz="1600" dirty="0"/>
              <a:t> à luz de padrões de referência adequados; Serão integrados nos relatórios do OE a partir de 2010.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Reporting Progress or Status">
  <a:themeElements>
    <a:clrScheme name="Reporting Progress or Status 1">
      <a:dk1>
        <a:srgbClr val="333300"/>
      </a:dk1>
      <a:lt1>
        <a:srgbClr val="FFFFFF"/>
      </a:lt1>
      <a:dk2>
        <a:srgbClr val="000000"/>
      </a:dk2>
      <a:lt2>
        <a:srgbClr val="969696"/>
      </a:lt2>
      <a:accent1>
        <a:srgbClr val="E5D58A"/>
      </a:accent1>
      <a:accent2>
        <a:srgbClr val="CCCC00"/>
      </a:accent2>
      <a:accent3>
        <a:srgbClr val="FFFFFF"/>
      </a:accent3>
      <a:accent4>
        <a:srgbClr val="2A2A00"/>
      </a:accent4>
      <a:accent5>
        <a:srgbClr val="F0E7C4"/>
      </a:accent5>
      <a:accent6>
        <a:srgbClr val="B9B900"/>
      </a:accent6>
      <a:hlink>
        <a:srgbClr val="999933"/>
      </a:hlink>
      <a:folHlink>
        <a:srgbClr val="666633"/>
      </a:folHlink>
    </a:clrScheme>
    <a:fontScheme name="Reporting Progress or Status">
      <a:majorFont>
        <a:latin typeface="Times New Roman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Reporting Progress or Status 1">
        <a:dk1>
          <a:srgbClr val="333300"/>
        </a:dk1>
        <a:lt1>
          <a:srgbClr val="FFFFFF"/>
        </a:lt1>
        <a:dk2>
          <a:srgbClr val="000000"/>
        </a:dk2>
        <a:lt2>
          <a:srgbClr val="969696"/>
        </a:lt2>
        <a:accent1>
          <a:srgbClr val="E5D58A"/>
        </a:accent1>
        <a:accent2>
          <a:srgbClr val="CCCC00"/>
        </a:accent2>
        <a:accent3>
          <a:srgbClr val="FFFFFF"/>
        </a:accent3>
        <a:accent4>
          <a:srgbClr val="2A2A00"/>
        </a:accent4>
        <a:accent5>
          <a:srgbClr val="F0E7C4"/>
        </a:accent5>
        <a:accent6>
          <a:srgbClr val="B9B900"/>
        </a:accent6>
        <a:hlink>
          <a:srgbClr val="999933"/>
        </a:hlink>
        <a:folHlink>
          <a:srgbClr val="6666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eporting Progress or Status 2">
        <a:dk1>
          <a:srgbClr val="000000"/>
        </a:dk1>
        <a:lt1>
          <a:srgbClr val="8EA1C0"/>
        </a:lt1>
        <a:dk2>
          <a:srgbClr val="FFFFFF"/>
        </a:dk2>
        <a:lt2>
          <a:srgbClr val="5F5F5F"/>
        </a:lt2>
        <a:accent1>
          <a:srgbClr val="B6CDDE"/>
        </a:accent1>
        <a:accent2>
          <a:srgbClr val="8A7CA2"/>
        </a:accent2>
        <a:accent3>
          <a:srgbClr val="C6CDDC"/>
        </a:accent3>
        <a:accent4>
          <a:srgbClr val="000000"/>
        </a:accent4>
        <a:accent5>
          <a:srgbClr val="D7E3EC"/>
        </a:accent5>
        <a:accent6>
          <a:srgbClr val="7D7092"/>
        </a:accent6>
        <a:hlink>
          <a:srgbClr val="336699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eporting Progress or Status 3">
        <a:dk1>
          <a:srgbClr val="333300"/>
        </a:dk1>
        <a:lt1>
          <a:srgbClr val="FFFFFF"/>
        </a:lt1>
        <a:dk2>
          <a:srgbClr val="000000"/>
        </a:dk2>
        <a:lt2>
          <a:srgbClr val="969696"/>
        </a:lt2>
        <a:accent1>
          <a:srgbClr val="EAEAEA"/>
        </a:accent1>
        <a:accent2>
          <a:srgbClr val="969696"/>
        </a:accent2>
        <a:accent3>
          <a:srgbClr val="FFFFFF"/>
        </a:accent3>
        <a:accent4>
          <a:srgbClr val="2A2A00"/>
        </a:accent4>
        <a:accent5>
          <a:srgbClr val="F3F3F3"/>
        </a:accent5>
        <a:accent6>
          <a:srgbClr val="878787"/>
        </a:accent6>
        <a:hlink>
          <a:srgbClr val="5F5F5F"/>
        </a:hlink>
        <a:folHlink>
          <a:srgbClr val="CBCBC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ema do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o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Reporting Progress or Status</Template>
  <TotalTime>27724</TotalTime>
  <Words>1850</Words>
  <Application>Microsoft Office PowerPoint</Application>
  <PresentationFormat>Apresentação no Ecrã (4:3)</PresentationFormat>
  <Paragraphs>610</Paragraphs>
  <Slides>14</Slides>
  <Notes>14</Notes>
  <HiddenSlides>0</HiddenSlides>
  <MMClips>0</MMClips>
  <ScaleCrop>false</ScaleCrop>
  <HeadingPairs>
    <vt:vector size="6" baseType="variant">
      <vt:variant>
        <vt:lpstr>Tipos de letra usados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dos diapositivos</vt:lpstr>
      </vt:variant>
      <vt:variant>
        <vt:i4>14</vt:i4>
      </vt:variant>
    </vt:vector>
  </HeadingPairs>
  <TitlesOfParts>
    <vt:vector size="21" baseType="lpstr">
      <vt:lpstr>Times New Roman</vt:lpstr>
      <vt:lpstr>Arial</vt:lpstr>
      <vt:lpstr>Wingdings</vt:lpstr>
      <vt:lpstr>Californian FB</vt:lpstr>
      <vt:lpstr>Chiller</vt:lpstr>
      <vt:lpstr>Arial Unicode MS</vt:lpstr>
      <vt:lpstr>Reporting Progress or Status</vt:lpstr>
      <vt:lpstr>Programa de Gestão do Património Imobiliário do Estado (PGPI)</vt:lpstr>
      <vt:lpstr>Eixos de actuação do PGPI</vt:lpstr>
      <vt:lpstr>Inventariação - Objectivos</vt:lpstr>
      <vt:lpstr>Inventariação - Execução</vt:lpstr>
      <vt:lpstr>Regime de Utilização - Objectivos</vt:lpstr>
      <vt:lpstr>Regime de Utilização - Execução</vt:lpstr>
      <vt:lpstr>Regularização Jurídica -Objectivos</vt:lpstr>
      <vt:lpstr>Regularização Jurídica - Execução</vt:lpstr>
      <vt:lpstr>Programa de Ocupação -Objectivos</vt:lpstr>
      <vt:lpstr>Programa de Ocupação - Execução</vt:lpstr>
      <vt:lpstr>Conservação e Reabilitação - Objectivos</vt:lpstr>
      <vt:lpstr>Conservação e Reabilitação - Execução</vt:lpstr>
      <vt:lpstr>Gestão do Domínio Público</vt:lpstr>
      <vt:lpstr>Acompanhamento/Controlo - Objectivos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Your User Name</cp:lastModifiedBy>
  <cp:revision>86</cp:revision>
  <cp:lastPrinted>1601-01-01T00:00:00Z</cp:lastPrinted>
  <dcterms:created xsi:type="dcterms:W3CDTF">1601-01-01T00:00:00Z</dcterms:created>
  <dcterms:modified xsi:type="dcterms:W3CDTF">2009-10-09T10:18:02Z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2</vt:i4>
  </property>
  <property fmtid="{D5CDD505-2E9C-101B-9397-08002B2CF9AE}" pid="3" name="LCID">
    <vt:i4>1033</vt:i4>
  </property>
</Properties>
</file>